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Lst>
  <p:notesMasterIdLst>
    <p:notesMasterId r:id="rId53"/>
  </p:notesMasterIdLst>
  <p:sldIdLst>
    <p:sldId id="256" r:id="rId2"/>
    <p:sldId id="388" r:id="rId3"/>
    <p:sldId id="389" r:id="rId4"/>
    <p:sldId id="392" r:id="rId5"/>
    <p:sldId id="397" r:id="rId6"/>
    <p:sldId id="398" r:id="rId7"/>
    <p:sldId id="399" r:id="rId8"/>
    <p:sldId id="454" r:id="rId9"/>
    <p:sldId id="455" r:id="rId10"/>
    <p:sldId id="456" r:id="rId11"/>
    <p:sldId id="457" r:id="rId12"/>
    <p:sldId id="458" r:id="rId13"/>
    <p:sldId id="459" r:id="rId14"/>
    <p:sldId id="460" r:id="rId15"/>
    <p:sldId id="461" r:id="rId16"/>
    <p:sldId id="462" r:id="rId17"/>
    <p:sldId id="463" r:id="rId18"/>
    <p:sldId id="464" r:id="rId19"/>
    <p:sldId id="465" r:id="rId20"/>
    <p:sldId id="466" r:id="rId21"/>
    <p:sldId id="467" r:id="rId22"/>
    <p:sldId id="468" r:id="rId23"/>
    <p:sldId id="469" r:id="rId24"/>
    <p:sldId id="470" r:id="rId25"/>
    <p:sldId id="471" r:id="rId26"/>
    <p:sldId id="472" r:id="rId27"/>
    <p:sldId id="473" r:id="rId28"/>
    <p:sldId id="474" r:id="rId29"/>
    <p:sldId id="475" r:id="rId30"/>
    <p:sldId id="477" r:id="rId31"/>
    <p:sldId id="478" r:id="rId32"/>
    <p:sldId id="479" r:id="rId33"/>
    <p:sldId id="480" r:id="rId34"/>
    <p:sldId id="481" r:id="rId35"/>
    <p:sldId id="482" r:id="rId36"/>
    <p:sldId id="451" r:id="rId37"/>
    <p:sldId id="431" r:id="rId38"/>
    <p:sldId id="432" r:id="rId39"/>
    <p:sldId id="433" r:id="rId40"/>
    <p:sldId id="434" r:id="rId41"/>
    <p:sldId id="512" r:id="rId42"/>
    <p:sldId id="513" r:id="rId43"/>
    <p:sldId id="524" r:id="rId44"/>
    <p:sldId id="514" r:id="rId45"/>
    <p:sldId id="515" r:id="rId46"/>
    <p:sldId id="516" r:id="rId47"/>
    <p:sldId id="517" r:id="rId48"/>
    <p:sldId id="518" r:id="rId49"/>
    <p:sldId id="519" r:id="rId50"/>
    <p:sldId id="520" r:id="rId51"/>
    <p:sldId id="522" r:id="rId52"/>
  </p:sldIdLst>
  <p:sldSz cx="9144000" cy="6858000" type="screen4x3"/>
  <p:notesSz cx="6858000" cy="9144000"/>
  <p:defaultTextStyle>
    <a:defPPr>
      <a:defRPr lang="it-IT"/>
    </a:defPPr>
    <a:lvl1pPr algn="l" rtl="0" fontAlgn="base">
      <a:spcBef>
        <a:spcPct val="0"/>
      </a:spcBef>
      <a:spcAft>
        <a:spcPct val="0"/>
      </a:spcAft>
      <a:defRPr kern="1200">
        <a:solidFill>
          <a:schemeClr val="tx1"/>
        </a:solidFill>
        <a:latin typeface="Arial" charset="0"/>
        <a:ea typeface="MS PGothic" pitchFamily="34" charset="-128"/>
        <a:cs typeface="+mn-cs"/>
      </a:defRPr>
    </a:lvl1pPr>
    <a:lvl2pPr marL="457200" algn="l" rtl="0" fontAlgn="base">
      <a:spcBef>
        <a:spcPct val="0"/>
      </a:spcBef>
      <a:spcAft>
        <a:spcPct val="0"/>
      </a:spcAft>
      <a:defRPr kern="1200">
        <a:solidFill>
          <a:schemeClr val="tx1"/>
        </a:solidFill>
        <a:latin typeface="Arial" charset="0"/>
        <a:ea typeface="MS PGothic" pitchFamily="34" charset="-128"/>
        <a:cs typeface="+mn-cs"/>
      </a:defRPr>
    </a:lvl2pPr>
    <a:lvl3pPr marL="914400" algn="l" rtl="0" fontAlgn="base">
      <a:spcBef>
        <a:spcPct val="0"/>
      </a:spcBef>
      <a:spcAft>
        <a:spcPct val="0"/>
      </a:spcAft>
      <a:defRPr kern="1200">
        <a:solidFill>
          <a:schemeClr val="tx1"/>
        </a:solidFill>
        <a:latin typeface="Arial" charset="0"/>
        <a:ea typeface="MS PGothic" pitchFamily="34" charset="-128"/>
        <a:cs typeface="+mn-cs"/>
      </a:defRPr>
    </a:lvl3pPr>
    <a:lvl4pPr marL="1371600" algn="l" rtl="0" fontAlgn="base">
      <a:spcBef>
        <a:spcPct val="0"/>
      </a:spcBef>
      <a:spcAft>
        <a:spcPct val="0"/>
      </a:spcAft>
      <a:defRPr kern="1200">
        <a:solidFill>
          <a:schemeClr val="tx1"/>
        </a:solidFill>
        <a:latin typeface="Arial" charset="0"/>
        <a:ea typeface="MS PGothic" pitchFamily="34" charset="-128"/>
        <a:cs typeface="+mn-cs"/>
      </a:defRPr>
    </a:lvl4pPr>
    <a:lvl5pPr marL="1828800" algn="l" rtl="0" fontAlgn="base">
      <a:spcBef>
        <a:spcPct val="0"/>
      </a:spcBef>
      <a:spcAft>
        <a:spcPct val="0"/>
      </a:spcAft>
      <a:defRPr kern="1200">
        <a:solidFill>
          <a:schemeClr val="tx1"/>
        </a:solidFill>
        <a:latin typeface="Arial" charset="0"/>
        <a:ea typeface="MS PGothic" pitchFamily="34" charset="-128"/>
        <a:cs typeface="+mn-cs"/>
      </a:defRPr>
    </a:lvl5pPr>
    <a:lvl6pPr marL="2286000" algn="l" defTabSz="914400" rtl="0" eaLnBrk="1" latinLnBrk="0" hangingPunct="1">
      <a:defRPr kern="1200">
        <a:solidFill>
          <a:schemeClr val="tx1"/>
        </a:solidFill>
        <a:latin typeface="Arial" charset="0"/>
        <a:ea typeface="MS PGothic" pitchFamily="34" charset="-128"/>
        <a:cs typeface="+mn-cs"/>
      </a:defRPr>
    </a:lvl6pPr>
    <a:lvl7pPr marL="2743200" algn="l" defTabSz="914400" rtl="0" eaLnBrk="1" latinLnBrk="0" hangingPunct="1">
      <a:defRPr kern="1200">
        <a:solidFill>
          <a:schemeClr val="tx1"/>
        </a:solidFill>
        <a:latin typeface="Arial" charset="0"/>
        <a:ea typeface="MS PGothic" pitchFamily="34" charset="-128"/>
        <a:cs typeface="+mn-cs"/>
      </a:defRPr>
    </a:lvl7pPr>
    <a:lvl8pPr marL="3200400" algn="l" defTabSz="914400" rtl="0" eaLnBrk="1" latinLnBrk="0" hangingPunct="1">
      <a:defRPr kern="1200">
        <a:solidFill>
          <a:schemeClr val="tx1"/>
        </a:solidFill>
        <a:latin typeface="Arial" charset="0"/>
        <a:ea typeface="MS PGothic" pitchFamily="34" charset="-128"/>
        <a:cs typeface="+mn-cs"/>
      </a:defRPr>
    </a:lvl8pPr>
    <a:lvl9pPr marL="3657600" algn="l" defTabSz="914400" rtl="0" eaLnBrk="1" latinLnBrk="0" hangingPunct="1">
      <a:defRPr kern="1200">
        <a:solidFill>
          <a:schemeClr val="tx1"/>
        </a:solidFill>
        <a:latin typeface="Arial" charset="0"/>
        <a:ea typeface="MS PGothic"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tonio Fioravanti" initials="AF" lastIdx="8" clrIdx="0"/>
  <p:cmAuthor id="1" name="Gianfranco" initials="G"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Rg st="1" end="51"/>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333333"/>
    <a:srgbClr val="292929"/>
    <a:srgbClr val="1C1C1C"/>
    <a:srgbClr val="777777"/>
    <a:srgbClr val="4D4D4D"/>
    <a:srgbClr val="0000FF"/>
    <a:srgbClr val="00FF00"/>
    <a:srgbClr val="33CC33"/>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432" autoAdjust="0"/>
    <p:restoredTop sz="94799" autoAdjust="0"/>
  </p:normalViewPr>
  <p:slideViewPr>
    <p:cSldViewPr snapToGrid="0">
      <p:cViewPr varScale="1">
        <p:scale>
          <a:sx n="120" d="100"/>
          <a:sy n="120" d="100"/>
        </p:scale>
        <p:origin x="1068" y="10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45005" cy="45005"/>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05-11-16T02:48:02.750" idx="2">
    <p:pos x="3464" y="894"/>
    <p:text>Separating design problems into independent ‘pieces', it aims at allowing simultaneity in decision-making</p:text>
  </p:cm>
  <p:cm authorId="0" dt="2005-11-16T02:48:56.968" idx="3">
    <p:pos x="3480" y="1485"/>
    <p:text>In designing architectural works it is necessary to consider that there is also a simultaneity of skills, which can lead to conflicting solutions, selfish solidarity or paralyse decision-making</p:text>
  </p:cm>
  <p:cm authorId="0" dt="2005-12-11T16:10:56.562" idx="4">
    <p:pos x="2777" y="2144"/>
    <p:text>I collaboratori di Le Corbusier furono:
Edgard Varèse, musicista;
Iannis Xenakis, architetto-acustico;
Louis C. Kalff, ing. illuminotecnico, Art Director della Philips, incaricato di seguire il progetto.
Vi fu una lunga diatriba con gli ingegneri dello studio Eiffel che lo volevano in acciaio, per cui alla fine il progetto strutturale venne affidato ad ingegneri della sussidiaria belga di una società olandese. L'ing. capo Duyster optò per il ca precompresso.
</p:text>
  </p:cm>
</p:cmLst>
</file>

<file path=ppt/drawings/_rels/vmlDrawing1.vml.rels><?xml version="1.0" encoding="UTF-8" standalone="yes"?>
<Relationships xmlns="http://schemas.openxmlformats.org/package/2006/relationships"><Relationship Id="rId1" Type="http://schemas.openxmlformats.org/officeDocument/2006/relationships/image" Target="../media/image2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ea typeface="+mn-ea"/>
                <a:cs typeface="Arial" charset="0"/>
              </a:defRPr>
            </a:lvl1pPr>
          </a:lstStyle>
          <a:p>
            <a:pPr>
              <a:defRPr/>
            </a:pPr>
            <a:endParaRPr lang="it-IT"/>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ea typeface="+mn-ea"/>
                <a:cs typeface="Arial" charset="0"/>
              </a:defRPr>
            </a:lvl1pPr>
          </a:lstStyle>
          <a:p>
            <a:pPr>
              <a:defRPr/>
            </a:pPr>
            <a:endParaRPr lang="it-IT"/>
          </a:p>
        </p:txBody>
      </p:sp>
      <p:sp>
        <p:nvSpPr>
          <p:cNvPr id="553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it-IT" noProof="0" smtClean="0"/>
              <a:t>Fare clic per modificare gli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ea typeface="+mn-ea"/>
                <a:cs typeface="Arial" charset="0"/>
              </a:defRPr>
            </a:lvl1pPr>
          </a:lstStyle>
          <a:p>
            <a:pPr>
              <a:defRPr/>
            </a:pPr>
            <a:endParaRPr lang="it-IT"/>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ea typeface="+mn-ea"/>
                <a:cs typeface="Arial" charset="0"/>
              </a:defRPr>
            </a:lvl1pPr>
          </a:lstStyle>
          <a:p>
            <a:pPr>
              <a:defRPr/>
            </a:pPr>
            <a:fld id="{1F02F11A-BBAB-4BA5-A69E-D833B159C6F1}" type="slidenum">
              <a:rPr lang="it-IT"/>
              <a:pPr>
                <a:defRPr/>
              </a:pPr>
              <a:t>‹N›</a:t>
            </a:fld>
            <a:endParaRPr lang="it-IT"/>
          </a:p>
        </p:txBody>
      </p:sp>
    </p:spTree>
    <p:extLst>
      <p:ext uri="{BB962C8B-B14F-4D97-AF65-F5344CB8AC3E}">
        <p14:creationId xmlns:p14="http://schemas.microsoft.com/office/powerpoint/2010/main" val="221696534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en-US"/>
          </a:p>
        </p:txBody>
      </p:sp>
      <p:sp>
        <p:nvSpPr>
          <p:cNvPr id="4" name="Segnaposto numero diapositiva 3"/>
          <p:cNvSpPr>
            <a:spLocks noGrp="1"/>
          </p:cNvSpPr>
          <p:nvPr>
            <p:ph type="sldNum" sz="quarter" idx="10"/>
          </p:nvPr>
        </p:nvSpPr>
        <p:spPr/>
        <p:txBody>
          <a:bodyPr/>
          <a:lstStyle/>
          <a:p>
            <a:pPr>
              <a:defRPr/>
            </a:pPr>
            <a:fld id="{1F02F11A-BBAB-4BA5-A69E-D833B159C6F1}" type="slidenum">
              <a:rPr lang="it-IT" smtClean="0"/>
              <a:pPr>
                <a:defRPr/>
              </a:pPr>
              <a:t>1</a:t>
            </a:fld>
            <a:endParaRPr lang="it-IT"/>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egnaposto immagine diapositiva 1"/>
          <p:cNvSpPr>
            <a:spLocks noGrp="1" noRot="1" noChangeAspect="1" noTextEdit="1"/>
          </p:cNvSpPr>
          <p:nvPr>
            <p:ph type="sldImg"/>
          </p:nvPr>
        </p:nvSpPr>
        <p:spPr>
          <a:ln/>
        </p:spPr>
      </p:sp>
      <p:sp>
        <p:nvSpPr>
          <p:cNvPr id="31747" name="Segnaposto note 2"/>
          <p:cNvSpPr>
            <a:spLocks noGrp="1"/>
          </p:cNvSpPr>
          <p:nvPr>
            <p:ph type="body" idx="1"/>
          </p:nvPr>
        </p:nvSpPr>
        <p:spPr>
          <a:noFill/>
          <a:ln/>
        </p:spPr>
        <p:txBody>
          <a:bodyPr/>
          <a:lstStyle/>
          <a:p>
            <a:endParaRPr lang="it-IT" smtClean="0">
              <a:cs typeface="Arial" charset="0"/>
            </a:endParaRPr>
          </a:p>
        </p:txBody>
      </p:sp>
      <p:sp>
        <p:nvSpPr>
          <p:cNvPr id="31748" name="Segnaposto intestazione 3"/>
          <p:cNvSpPr>
            <a:spLocks noGrp="1"/>
          </p:cNvSpPr>
          <p:nvPr>
            <p:ph type="hdr" sz="quarter"/>
          </p:nvPr>
        </p:nvSpPr>
        <p:spPr>
          <a:noFill/>
        </p:spPr>
        <p:txBody>
          <a:bodyPr/>
          <a:lstStyle/>
          <a:p>
            <a:r>
              <a:rPr lang="en-GB" smtClean="0"/>
              <a:t>Trasparenti della presentazione dell'articolo al Congresso Internazionale eCAADe 06</a:t>
            </a:r>
          </a:p>
        </p:txBody>
      </p:sp>
      <p:sp>
        <p:nvSpPr>
          <p:cNvPr id="31749" name="Segnaposto data 4"/>
          <p:cNvSpPr>
            <a:spLocks noGrp="1"/>
          </p:cNvSpPr>
          <p:nvPr>
            <p:ph type="dt" sz="quarter" idx="1"/>
          </p:nvPr>
        </p:nvSpPr>
        <p:spPr>
          <a:noFill/>
        </p:spPr>
        <p:txBody>
          <a:bodyPr/>
          <a:lstStyle/>
          <a:p>
            <a:r>
              <a:rPr lang="it-IT" smtClean="0"/>
              <a:t>eCAADe09 Istambul</a:t>
            </a:r>
            <a:endParaRPr lang="en-GB" smtClean="0"/>
          </a:p>
        </p:txBody>
      </p:sp>
      <p:sp>
        <p:nvSpPr>
          <p:cNvPr id="31750" name="Segnaposto numero diapositiva 5"/>
          <p:cNvSpPr>
            <a:spLocks noGrp="1"/>
          </p:cNvSpPr>
          <p:nvPr>
            <p:ph type="sldNum" sz="quarter" idx="5"/>
          </p:nvPr>
        </p:nvSpPr>
        <p:spPr>
          <a:noFill/>
        </p:spPr>
        <p:txBody>
          <a:bodyPr/>
          <a:lstStyle/>
          <a:p>
            <a:fld id="{B51D9EFC-8C76-461E-8009-D10107496F83}" type="slidenum">
              <a:rPr lang="en-GB" smtClean="0"/>
              <a:pPr/>
              <a:t>38</a:t>
            </a:fld>
            <a:endParaRPr lang="en-GB"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egnaposto immagine diapositiva 1"/>
          <p:cNvSpPr>
            <a:spLocks noGrp="1" noRot="1" noChangeAspect="1" noTextEdit="1"/>
          </p:cNvSpPr>
          <p:nvPr>
            <p:ph type="sldImg"/>
          </p:nvPr>
        </p:nvSpPr>
        <p:spPr>
          <a:ln/>
        </p:spPr>
      </p:sp>
      <p:sp>
        <p:nvSpPr>
          <p:cNvPr id="32771" name="Segnaposto note 2"/>
          <p:cNvSpPr>
            <a:spLocks noGrp="1"/>
          </p:cNvSpPr>
          <p:nvPr>
            <p:ph type="body" idx="1"/>
          </p:nvPr>
        </p:nvSpPr>
        <p:spPr>
          <a:noFill/>
          <a:ln/>
        </p:spPr>
        <p:txBody>
          <a:bodyPr/>
          <a:lstStyle/>
          <a:p>
            <a:endParaRPr lang="en-US" smtClean="0">
              <a:cs typeface="Arial" charset="0"/>
            </a:endParaRPr>
          </a:p>
        </p:txBody>
      </p:sp>
      <p:sp>
        <p:nvSpPr>
          <p:cNvPr id="32772" name="Segnaposto intestazione 3"/>
          <p:cNvSpPr>
            <a:spLocks noGrp="1"/>
          </p:cNvSpPr>
          <p:nvPr>
            <p:ph type="hdr" sz="quarter"/>
          </p:nvPr>
        </p:nvSpPr>
        <p:spPr>
          <a:noFill/>
        </p:spPr>
        <p:txBody>
          <a:bodyPr/>
          <a:lstStyle/>
          <a:p>
            <a:r>
              <a:rPr lang="en-GB" smtClean="0"/>
              <a:t>Trasparenti della presentazione dell'articolo al Congresso Internazionale eCAADe 06</a:t>
            </a:r>
          </a:p>
        </p:txBody>
      </p:sp>
      <p:sp>
        <p:nvSpPr>
          <p:cNvPr id="32773" name="Segnaposto data 4"/>
          <p:cNvSpPr>
            <a:spLocks noGrp="1"/>
          </p:cNvSpPr>
          <p:nvPr>
            <p:ph type="dt" sz="quarter" idx="1"/>
          </p:nvPr>
        </p:nvSpPr>
        <p:spPr>
          <a:noFill/>
        </p:spPr>
        <p:txBody>
          <a:bodyPr/>
          <a:lstStyle/>
          <a:p>
            <a:r>
              <a:rPr lang="it-IT" smtClean="0"/>
              <a:t>eCAADe09 Istambul</a:t>
            </a:r>
            <a:endParaRPr lang="en-GB" smtClean="0"/>
          </a:p>
        </p:txBody>
      </p:sp>
      <p:sp>
        <p:nvSpPr>
          <p:cNvPr id="32774" name="Segnaposto numero diapositiva 5"/>
          <p:cNvSpPr>
            <a:spLocks noGrp="1"/>
          </p:cNvSpPr>
          <p:nvPr>
            <p:ph type="sldNum" sz="quarter" idx="5"/>
          </p:nvPr>
        </p:nvSpPr>
        <p:spPr>
          <a:noFill/>
        </p:spPr>
        <p:txBody>
          <a:bodyPr/>
          <a:lstStyle/>
          <a:p>
            <a:fld id="{5D5665A0-E24E-4366-B164-068FE60FEA5A}" type="slidenum">
              <a:rPr lang="en-GB" smtClean="0"/>
              <a:pPr/>
              <a:t>39</a:t>
            </a:fld>
            <a:endParaRPr lang="en-GB"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egnaposto immagine diapositiva 1"/>
          <p:cNvSpPr>
            <a:spLocks noGrp="1" noRot="1" noChangeAspect="1" noTextEdit="1"/>
          </p:cNvSpPr>
          <p:nvPr>
            <p:ph type="sldImg"/>
          </p:nvPr>
        </p:nvSpPr>
        <p:spPr>
          <a:ln/>
        </p:spPr>
      </p:sp>
      <p:sp>
        <p:nvSpPr>
          <p:cNvPr id="34819" name="Segnaposto note 2"/>
          <p:cNvSpPr>
            <a:spLocks noGrp="1"/>
          </p:cNvSpPr>
          <p:nvPr>
            <p:ph type="body" idx="1"/>
          </p:nvPr>
        </p:nvSpPr>
        <p:spPr>
          <a:noFill/>
          <a:ln/>
        </p:spPr>
        <p:txBody>
          <a:bodyPr/>
          <a:lstStyle/>
          <a:p>
            <a:endParaRPr lang="en-US" smtClean="0">
              <a:cs typeface="Arial" charset="0"/>
            </a:endParaRPr>
          </a:p>
        </p:txBody>
      </p:sp>
      <p:sp>
        <p:nvSpPr>
          <p:cNvPr id="34820" name="Segnaposto intestazione 3"/>
          <p:cNvSpPr>
            <a:spLocks noGrp="1"/>
          </p:cNvSpPr>
          <p:nvPr>
            <p:ph type="hdr" sz="quarter"/>
          </p:nvPr>
        </p:nvSpPr>
        <p:spPr>
          <a:noFill/>
        </p:spPr>
        <p:txBody>
          <a:bodyPr/>
          <a:lstStyle/>
          <a:p>
            <a:r>
              <a:rPr lang="en-GB" smtClean="0"/>
              <a:t>Trasparenti della presentazione dell'articolo al Congresso Internazionale eCAADe 06</a:t>
            </a:r>
          </a:p>
        </p:txBody>
      </p:sp>
      <p:sp>
        <p:nvSpPr>
          <p:cNvPr id="34821" name="Segnaposto data 4"/>
          <p:cNvSpPr>
            <a:spLocks noGrp="1"/>
          </p:cNvSpPr>
          <p:nvPr>
            <p:ph type="dt" sz="quarter" idx="1"/>
          </p:nvPr>
        </p:nvSpPr>
        <p:spPr>
          <a:noFill/>
        </p:spPr>
        <p:txBody>
          <a:bodyPr/>
          <a:lstStyle/>
          <a:p>
            <a:r>
              <a:rPr lang="it-IT" smtClean="0"/>
              <a:t>eCAADe09 Istambul</a:t>
            </a:r>
            <a:endParaRPr lang="en-GB" smtClean="0"/>
          </a:p>
        </p:txBody>
      </p:sp>
      <p:sp>
        <p:nvSpPr>
          <p:cNvPr id="34822" name="Segnaposto numero diapositiva 5"/>
          <p:cNvSpPr>
            <a:spLocks noGrp="1"/>
          </p:cNvSpPr>
          <p:nvPr>
            <p:ph type="sldNum" sz="quarter" idx="5"/>
          </p:nvPr>
        </p:nvSpPr>
        <p:spPr>
          <a:noFill/>
        </p:spPr>
        <p:txBody>
          <a:bodyPr/>
          <a:lstStyle/>
          <a:p>
            <a:fld id="{88900AF3-9FA7-4209-A3C1-8F2FC02DAB05}" type="slidenum">
              <a:rPr lang="en-GB" smtClean="0"/>
              <a:pPr/>
              <a:t>40</a:t>
            </a:fld>
            <a:endParaRPr lang="en-GB"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egnaposto immagine diapositiva 1"/>
          <p:cNvSpPr>
            <a:spLocks noGrp="1" noRot="1" noChangeAspect="1" noTextEdit="1"/>
          </p:cNvSpPr>
          <p:nvPr>
            <p:ph type="sldImg"/>
          </p:nvPr>
        </p:nvSpPr>
        <p:spPr>
          <a:ln/>
        </p:spPr>
      </p:sp>
      <p:sp>
        <p:nvSpPr>
          <p:cNvPr id="38915" name="Segnaposto note 2"/>
          <p:cNvSpPr>
            <a:spLocks noGrp="1"/>
          </p:cNvSpPr>
          <p:nvPr>
            <p:ph type="body" idx="1"/>
          </p:nvPr>
        </p:nvSpPr>
        <p:spPr>
          <a:noFill/>
          <a:ln/>
        </p:spPr>
        <p:txBody>
          <a:bodyPr/>
          <a:lstStyle/>
          <a:p>
            <a:endParaRPr lang="en-US" smtClean="0">
              <a:cs typeface="Arial" charset="0"/>
            </a:endParaRPr>
          </a:p>
        </p:txBody>
      </p:sp>
      <p:sp>
        <p:nvSpPr>
          <p:cNvPr id="38916" name="Segnaposto intestazione 3"/>
          <p:cNvSpPr>
            <a:spLocks noGrp="1"/>
          </p:cNvSpPr>
          <p:nvPr>
            <p:ph type="hdr" sz="quarter"/>
          </p:nvPr>
        </p:nvSpPr>
        <p:spPr>
          <a:noFill/>
        </p:spPr>
        <p:txBody>
          <a:bodyPr/>
          <a:lstStyle/>
          <a:p>
            <a:r>
              <a:rPr lang="en-GB" smtClean="0"/>
              <a:t>Trasparenti della presentazione dell'articolo al Congresso Internazionale eCAADe 06</a:t>
            </a:r>
          </a:p>
        </p:txBody>
      </p:sp>
      <p:sp>
        <p:nvSpPr>
          <p:cNvPr id="38917" name="Segnaposto data 4"/>
          <p:cNvSpPr>
            <a:spLocks noGrp="1"/>
          </p:cNvSpPr>
          <p:nvPr>
            <p:ph type="dt" sz="quarter" idx="1"/>
          </p:nvPr>
        </p:nvSpPr>
        <p:spPr>
          <a:noFill/>
        </p:spPr>
        <p:txBody>
          <a:bodyPr/>
          <a:lstStyle/>
          <a:p>
            <a:r>
              <a:rPr lang="it-IT" smtClean="0"/>
              <a:t>eCAADe09 Istambul</a:t>
            </a:r>
            <a:endParaRPr lang="en-GB" smtClean="0"/>
          </a:p>
        </p:txBody>
      </p:sp>
      <p:sp>
        <p:nvSpPr>
          <p:cNvPr id="38918" name="Segnaposto numero diapositiva 5"/>
          <p:cNvSpPr>
            <a:spLocks noGrp="1"/>
          </p:cNvSpPr>
          <p:nvPr>
            <p:ph type="sldNum" sz="quarter" idx="5"/>
          </p:nvPr>
        </p:nvSpPr>
        <p:spPr>
          <a:noFill/>
        </p:spPr>
        <p:txBody>
          <a:bodyPr/>
          <a:lstStyle/>
          <a:p>
            <a:fld id="{95E8A295-0778-46EE-A1DA-F58F2AF734B1}" type="slidenum">
              <a:rPr lang="en-GB" smtClean="0"/>
              <a:pPr/>
              <a:t>43</a:t>
            </a:fld>
            <a:endParaRPr lang="en-GB"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en-US" dirty="0"/>
          </a:p>
        </p:txBody>
      </p:sp>
      <p:sp>
        <p:nvSpPr>
          <p:cNvPr id="4" name="Segnaposto numero diapositiva 3"/>
          <p:cNvSpPr>
            <a:spLocks noGrp="1"/>
          </p:cNvSpPr>
          <p:nvPr>
            <p:ph type="sldNum" sz="quarter" idx="10"/>
          </p:nvPr>
        </p:nvSpPr>
        <p:spPr/>
        <p:txBody>
          <a:bodyPr/>
          <a:lstStyle/>
          <a:p>
            <a:pPr>
              <a:defRPr/>
            </a:pPr>
            <a:fld id="{1F02F11A-BBAB-4BA5-A69E-D833B159C6F1}" type="slidenum">
              <a:rPr lang="it-IT" smtClean="0"/>
              <a:pPr>
                <a:defRPr/>
              </a:pPr>
              <a:t>51</a:t>
            </a:fld>
            <a:endParaRPr 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GB"/>
              <a:t>Trasparenti della presentazione dell'articolo al Congresso Internazionale eCAADe 06</a:t>
            </a:r>
          </a:p>
        </p:txBody>
      </p:sp>
      <p:sp>
        <p:nvSpPr>
          <p:cNvPr id="5" name="Rectangle 3"/>
          <p:cNvSpPr>
            <a:spLocks noGrp="1" noChangeArrowheads="1"/>
          </p:cNvSpPr>
          <p:nvPr>
            <p:ph type="dt" idx="1"/>
          </p:nvPr>
        </p:nvSpPr>
        <p:spPr>
          <a:ln/>
        </p:spPr>
        <p:txBody>
          <a:bodyPr/>
          <a:lstStyle/>
          <a:p>
            <a:r>
              <a:rPr lang="en-GB"/>
              <a:t>6-8 September 2006 Volos</a:t>
            </a:r>
          </a:p>
        </p:txBody>
      </p:sp>
      <p:sp>
        <p:nvSpPr>
          <p:cNvPr id="6" name="Rectangle 7"/>
          <p:cNvSpPr>
            <a:spLocks noGrp="1" noChangeArrowheads="1"/>
          </p:cNvSpPr>
          <p:nvPr>
            <p:ph type="sldNum" sz="quarter" idx="5"/>
          </p:nvPr>
        </p:nvSpPr>
        <p:spPr>
          <a:ln/>
        </p:spPr>
        <p:txBody>
          <a:bodyPr/>
          <a:lstStyle/>
          <a:p>
            <a:fld id="{F94491AF-3886-4FE7-B3B2-895E60B2AA3F}" type="slidenum">
              <a:rPr lang="en-GB"/>
              <a:pPr/>
              <a:t>2</a:t>
            </a:fld>
            <a:endParaRPr lang="en-GB"/>
          </a:p>
        </p:txBody>
      </p:sp>
      <p:sp>
        <p:nvSpPr>
          <p:cNvPr id="485378" name="Rectangle 2"/>
          <p:cNvSpPr>
            <a:spLocks noGrp="1" noRot="1" noChangeAspect="1" noChangeArrowheads="1" noTextEdit="1"/>
          </p:cNvSpPr>
          <p:nvPr>
            <p:ph type="sldImg"/>
          </p:nvPr>
        </p:nvSpPr>
        <p:spPr>
          <a:ln/>
        </p:spPr>
      </p:sp>
      <p:sp>
        <p:nvSpPr>
          <p:cNvPr id="4853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26FC289-7B48-4CF6-BC4C-9F2E4ECA8865}" type="slidenum">
              <a:rPr lang="en-GB"/>
              <a:pPr fontAlgn="base">
                <a:spcBef>
                  <a:spcPct val="0"/>
                </a:spcBef>
                <a:spcAft>
                  <a:spcPct val="0"/>
                </a:spcAft>
              </a:pPr>
              <a:t>6</a:t>
            </a:fld>
            <a:endParaRPr lang="en-GB"/>
          </a:p>
        </p:txBody>
      </p:sp>
      <p:sp>
        <p:nvSpPr>
          <p:cNvPr id="2662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662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33795"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egnaposto numero diapositiva 3"/>
          <p:cNvSpPr>
            <a:spLocks noGrp="1"/>
          </p:cNvSpPr>
          <p:nvPr>
            <p:ph type="sldNum" sz="quarter" idx="5"/>
          </p:nvPr>
        </p:nvSpPr>
        <p:spPr/>
        <p:txBody>
          <a:bodyPr/>
          <a:lstStyle/>
          <a:p>
            <a:pPr>
              <a:defRPr/>
            </a:pPr>
            <a:fld id="{DF97BA40-30AD-4D68-B546-AABA1BE1345F}" type="slidenum">
              <a:rPr lang="it-IT" smtClean="0"/>
              <a:pPr>
                <a:defRPr/>
              </a:pPr>
              <a:t>14</a:t>
            </a:fld>
            <a:endParaRPr lang="it-IT"/>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TextEdit="1"/>
          </p:cNvSpPr>
          <p:nvPr>
            <p:ph type="sldImg"/>
          </p:nvPr>
        </p:nvSpPr>
        <p:spPr bwMode="auto">
          <a:noFill/>
          <a:ln>
            <a:solidFill>
              <a:srgbClr val="000000"/>
            </a:solidFill>
            <a:miter lim="800000"/>
            <a:headEnd/>
            <a:tailEnd/>
          </a:ln>
        </p:spPr>
      </p:sp>
      <p:sp>
        <p:nvSpPr>
          <p:cNvPr id="34819"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584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36867"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cs typeface="Arial" charset="0"/>
            </a:endParaRPr>
          </a:p>
        </p:txBody>
      </p:sp>
      <p:sp>
        <p:nvSpPr>
          <p:cNvPr id="44036" name="Segnaposto intestazione 3"/>
          <p:cNvSpPr>
            <a:spLocks noGrp="1"/>
          </p:cNvSpPr>
          <p:nvPr>
            <p:ph type="hdr" sz="quarter"/>
          </p:nvPr>
        </p:nvSpPr>
        <p:spPr/>
        <p:txBody>
          <a:bodyPr/>
          <a:lstStyle/>
          <a:p>
            <a:pPr>
              <a:defRPr/>
            </a:pPr>
            <a:r>
              <a:rPr lang="en-GB"/>
              <a:t>Trasparenti della presentazione dell'articolo al Congresso Internazionale eCAADe 06</a:t>
            </a:r>
          </a:p>
        </p:txBody>
      </p:sp>
      <p:sp>
        <p:nvSpPr>
          <p:cNvPr id="44037" name="Segnaposto data 4"/>
          <p:cNvSpPr>
            <a:spLocks noGrp="1"/>
          </p:cNvSpPr>
          <p:nvPr>
            <p:ph type="dt" sz="quarter" idx="1"/>
          </p:nvPr>
        </p:nvSpPr>
        <p:spPr/>
        <p:txBody>
          <a:bodyPr/>
          <a:lstStyle/>
          <a:p>
            <a:pPr>
              <a:defRPr/>
            </a:pPr>
            <a:r>
              <a:rPr lang="it-IT" smtClean="0"/>
              <a:t>eCAADe09 Istambul</a:t>
            </a:r>
            <a:endParaRPr lang="en-GB" smtClean="0"/>
          </a:p>
        </p:txBody>
      </p:sp>
      <p:sp>
        <p:nvSpPr>
          <p:cNvPr id="44038" name="Segnaposto numero diapositiva 5"/>
          <p:cNvSpPr>
            <a:spLocks noGrp="1"/>
          </p:cNvSpPr>
          <p:nvPr>
            <p:ph type="sldNum" sz="quarter" idx="5"/>
          </p:nvPr>
        </p:nvSpPr>
        <p:spPr/>
        <p:txBody>
          <a:bodyPr/>
          <a:lstStyle/>
          <a:p>
            <a:pPr>
              <a:defRPr/>
            </a:pPr>
            <a:fld id="{F047258E-CA75-4FBC-965F-80C450F03B15}" type="slidenum">
              <a:rPr lang="en-GB" smtClean="0"/>
              <a:pPr>
                <a:defRPr/>
              </a:pPr>
              <a:t>34</a:t>
            </a:fld>
            <a:endParaRPr lang="en-GB"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37891"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cs typeface="Arial" charset="0"/>
            </a:endParaRPr>
          </a:p>
        </p:txBody>
      </p:sp>
      <p:sp>
        <p:nvSpPr>
          <p:cNvPr id="40964" name="Segnaposto intestazione 3"/>
          <p:cNvSpPr>
            <a:spLocks noGrp="1"/>
          </p:cNvSpPr>
          <p:nvPr>
            <p:ph type="hdr" sz="quarter"/>
          </p:nvPr>
        </p:nvSpPr>
        <p:spPr/>
        <p:txBody>
          <a:bodyPr/>
          <a:lstStyle/>
          <a:p>
            <a:pPr>
              <a:defRPr/>
            </a:pPr>
            <a:r>
              <a:rPr lang="en-GB"/>
              <a:t>Trasparenti della presentazione dell'articolo al Congresso Internazionale eCAADe 06</a:t>
            </a:r>
          </a:p>
        </p:txBody>
      </p:sp>
      <p:sp>
        <p:nvSpPr>
          <p:cNvPr id="40965" name="Segnaposto data 4"/>
          <p:cNvSpPr>
            <a:spLocks noGrp="1"/>
          </p:cNvSpPr>
          <p:nvPr>
            <p:ph type="dt" sz="quarter" idx="1"/>
          </p:nvPr>
        </p:nvSpPr>
        <p:spPr/>
        <p:txBody>
          <a:bodyPr/>
          <a:lstStyle/>
          <a:p>
            <a:pPr>
              <a:defRPr/>
            </a:pPr>
            <a:r>
              <a:rPr lang="it-IT" smtClean="0"/>
              <a:t>eCAADe09 Istambul</a:t>
            </a:r>
            <a:endParaRPr lang="en-GB" smtClean="0"/>
          </a:p>
        </p:txBody>
      </p:sp>
      <p:sp>
        <p:nvSpPr>
          <p:cNvPr id="40966" name="Segnaposto numero diapositiva 5"/>
          <p:cNvSpPr>
            <a:spLocks noGrp="1"/>
          </p:cNvSpPr>
          <p:nvPr>
            <p:ph type="sldNum" sz="quarter" idx="5"/>
          </p:nvPr>
        </p:nvSpPr>
        <p:spPr/>
        <p:txBody>
          <a:bodyPr/>
          <a:lstStyle/>
          <a:p>
            <a:pPr>
              <a:defRPr/>
            </a:pPr>
            <a:fld id="{6F3B130C-0669-48A7-A4C9-1AB0DE6CB5BB}" type="slidenum">
              <a:rPr lang="en-GB" smtClean="0"/>
              <a:pPr>
                <a:defRPr/>
              </a:pPr>
              <a:t>35</a:t>
            </a:fld>
            <a:endParaRPr lang="en-GB"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egnaposto immagine diapositiva 1"/>
          <p:cNvSpPr>
            <a:spLocks noGrp="1" noRot="1" noChangeAspect="1" noTextEdit="1"/>
          </p:cNvSpPr>
          <p:nvPr>
            <p:ph type="sldImg"/>
          </p:nvPr>
        </p:nvSpPr>
        <p:spPr>
          <a:ln/>
        </p:spPr>
      </p:sp>
      <p:sp>
        <p:nvSpPr>
          <p:cNvPr id="29699" name="Segnaposto note 2"/>
          <p:cNvSpPr>
            <a:spLocks noGrp="1"/>
          </p:cNvSpPr>
          <p:nvPr>
            <p:ph type="body" idx="1"/>
          </p:nvPr>
        </p:nvSpPr>
        <p:spPr>
          <a:noFill/>
          <a:ln/>
        </p:spPr>
        <p:txBody>
          <a:bodyPr/>
          <a:lstStyle/>
          <a:p>
            <a:endParaRPr lang="it-IT" smtClean="0">
              <a:cs typeface="Arial" charset="0"/>
            </a:endParaRPr>
          </a:p>
        </p:txBody>
      </p:sp>
      <p:sp>
        <p:nvSpPr>
          <p:cNvPr id="29700" name="Segnaposto intestazione 3"/>
          <p:cNvSpPr>
            <a:spLocks noGrp="1"/>
          </p:cNvSpPr>
          <p:nvPr>
            <p:ph type="hdr" sz="quarter"/>
          </p:nvPr>
        </p:nvSpPr>
        <p:spPr>
          <a:noFill/>
        </p:spPr>
        <p:txBody>
          <a:bodyPr/>
          <a:lstStyle/>
          <a:p>
            <a:r>
              <a:rPr lang="en-GB" smtClean="0"/>
              <a:t>Trasparenti della presentazione dell'articolo al Congresso Internazionale eCAADe 06</a:t>
            </a:r>
          </a:p>
        </p:txBody>
      </p:sp>
      <p:sp>
        <p:nvSpPr>
          <p:cNvPr id="29701" name="Segnaposto data 4"/>
          <p:cNvSpPr>
            <a:spLocks noGrp="1"/>
          </p:cNvSpPr>
          <p:nvPr>
            <p:ph type="dt" sz="quarter" idx="1"/>
          </p:nvPr>
        </p:nvSpPr>
        <p:spPr>
          <a:noFill/>
        </p:spPr>
        <p:txBody>
          <a:bodyPr/>
          <a:lstStyle/>
          <a:p>
            <a:r>
              <a:rPr lang="it-IT" smtClean="0"/>
              <a:t>eCAADe09 Istambul</a:t>
            </a:r>
            <a:endParaRPr lang="en-GB" smtClean="0"/>
          </a:p>
        </p:txBody>
      </p:sp>
      <p:sp>
        <p:nvSpPr>
          <p:cNvPr id="29702" name="Segnaposto numero diapositiva 5"/>
          <p:cNvSpPr>
            <a:spLocks noGrp="1"/>
          </p:cNvSpPr>
          <p:nvPr>
            <p:ph type="sldNum" sz="quarter" idx="5"/>
          </p:nvPr>
        </p:nvSpPr>
        <p:spPr>
          <a:noFill/>
        </p:spPr>
        <p:txBody>
          <a:bodyPr/>
          <a:lstStyle/>
          <a:p>
            <a:fld id="{EC70BE92-2145-4DE6-8B04-55B4E2EDC858}" type="slidenum">
              <a:rPr lang="en-GB" smtClean="0"/>
              <a:pPr/>
              <a:t>37</a:t>
            </a:fld>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28 maggio 2009</a:t>
            </a:r>
            <a:endParaRPr lang="it-IT"/>
          </a:p>
        </p:txBody>
      </p:sp>
      <p:sp>
        <p:nvSpPr>
          <p:cNvPr id="5" name="Rectangle 5"/>
          <p:cNvSpPr>
            <a:spLocks noGrp="1" noChangeArrowheads="1"/>
          </p:cNvSpPr>
          <p:nvPr>
            <p:ph type="ftr" sz="quarter" idx="11"/>
          </p:nvPr>
        </p:nvSpPr>
        <p:spPr>
          <a:ln/>
        </p:spPr>
        <p:txBody>
          <a:bodyPr/>
          <a:lstStyle>
            <a:lvl1pPr>
              <a:defRPr/>
            </a:lvl1pPr>
          </a:lstStyle>
          <a:p>
            <a:pPr>
              <a:defRPr/>
            </a:pPr>
            <a:r>
              <a:rPr lang="en-GB" smtClean="0"/>
              <a:t>Translate - Sapienza University of Rome 14 May 2014</a:t>
            </a: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r>
              <a:rPr lang="it-IT"/>
              <a:t> </a:t>
            </a:r>
            <a:fld id="{AF6BBCB0-21D8-4F14-A569-B5AACB726105}" type="slidenum">
              <a:rPr lang="it-IT"/>
              <a:pPr>
                <a:defRPr/>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r>
              <a:rPr lang="en-US" smtClean="0"/>
              <a:t>28 maggio 2009</a:t>
            </a:r>
            <a:endParaRPr lang="it-IT"/>
          </a:p>
        </p:txBody>
      </p:sp>
      <p:sp>
        <p:nvSpPr>
          <p:cNvPr id="5" name="Segnaposto piè di pagina 4"/>
          <p:cNvSpPr>
            <a:spLocks noGrp="1"/>
          </p:cNvSpPr>
          <p:nvPr>
            <p:ph type="ftr" sz="quarter" idx="11"/>
          </p:nvPr>
        </p:nvSpPr>
        <p:spPr/>
        <p:txBody>
          <a:bodyPr/>
          <a:lstStyle>
            <a:lvl1pPr>
              <a:defRPr/>
            </a:lvl1pPr>
          </a:lstStyle>
          <a:p>
            <a:pPr>
              <a:defRPr/>
            </a:pPr>
            <a:r>
              <a:rPr lang="en-GB" smtClean="0"/>
              <a:t>Translate - Sapienza University of Rome 14 May 2014</a:t>
            </a:r>
            <a:endParaRPr lang="it-IT"/>
          </a:p>
        </p:txBody>
      </p:sp>
      <p:sp>
        <p:nvSpPr>
          <p:cNvPr id="6" name="Segnaposto numero diapositiva 5"/>
          <p:cNvSpPr>
            <a:spLocks noGrp="1"/>
          </p:cNvSpPr>
          <p:nvPr>
            <p:ph type="sldNum" sz="quarter" idx="12"/>
          </p:nvPr>
        </p:nvSpPr>
        <p:spPr/>
        <p:txBody>
          <a:bodyPr/>
          <a:lstStyle>
            <a:lvl1pPr>
              <a:defRPr/>
            </a:lvl1pPr>
          </a:lstStyle>
          <a:p>
            <a:pPr>
              <a:defRPr/>
            </a:pPr>
            <a:r>
              <a:rPr lang="it-IT"/>
              <a:t>Pagina </a:t>
            </a:r>
            <a:fld id="{9498ACC7-CA8B-4534-878B-C04FDEAD9254}" type="slidenum">
              <a:rPr lang="it-IT"/>
              <a:pPr>
                <a:defRPr/>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786563" y="409575"/>
            <a:ext cx="1889125" cy="54578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1116013" y="409575"/>
            <a:ext cx="5518150" cy="54578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r>
              <a:rPr lang="en-US" smtClean="0"/>
              <a:t>28 maggio 2009</a:t>
            </a:r>
            <a:endParaRPr lang="it-IT"/>
          </a:p>
        </p:txBody>
      </p:sp>
      <p:sp>
        <p:nvSpPr>
          <p:cNvPr id="5" name="Segnaposto piè di pagina 4"/>
          <p:cNvSpPr>
            <a:spLocks noGrp="1"/>
          </p:cNvSpPr>
          <p:nvPr>
            <p:ph type="ftr" sz="quarter" idx="11"/>
          </p:nvPr>
        </p:nvSpPr>
        <p:spPr/>
        <p:txBody>
          <a:bodyPr/>
          <a:lstStyle>
            <a:lvl1pPr>
              <a:defRPr/>
            </a:lvl1pPr>
          </a:lstStyle>
          <a:p>
            <a:pPr>
              <a:defRPr/>
            </a:pPr>
            <a:r>
              <a:rPr lang="en-GB" smtClean="0"/>
              <a:t>Translate - Sapienza University of Rome 14 May 2014</a:t>
            </a:r>
            <a:endParaRPr lang="it-IT"/>
          </a:p>
        </p:txBody>
      </p:sp>
      <p:sp>
        <p:nvSpPr>
          <p:cNvPr id="6" name="Segnaposto numero diapositiva 5"/>
          <p:cNvSpPr>
            <a:spLocks noGrp="1"/>
          </p:cNvSpPr>
          <p:nvPr>
            <p:ph type="sldNum" sz="quarter" idx="12"/>
          </p:nvPr>
        </p:nvSpPr>
        <p:spPr/>
        <p:txBody>
          <a:bodyPr/>
          <a:lstStyle>
            <a:lvl1pPr>
              <a:defRPr/>
            </a:lvl1pPr>
          </a:lstStyle>
          <a:p>
            <a:pPr>
              <a:defRPr/>
            </a:pPr>
            <a:r>
              <a:rPr lang="it-IT"/>
              <a:t>Pagina </a:t>
            </a:r>
            <a:fld id="{B823D6F3-0170-4122-9A42-A0E86D5F1203}" type="slidenum">
              <a:rPr lang="it-IT"/>
              <a:pPr>
                <a:defRPr/>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28 maggio 2009</a:t>
            </a:r>
            <a:endParaRPr lang="it-IT"/>
          </a:p>
        </p:txBody>
      </p:sp>
      <p:sp>
        <p:nvSpPr>
          <p:cNvPr id="5" name="Rectangle 5"/>
          <p:cNvSpPr>
            <a:spLocks noGrp="1" noChangeArrowheads="1"/>
          </p:cNvSpPr>
          <p:nvPr>
            <p:ph type="ftr" sz="quarter" idx="11"/>
          </p:nvPr>
        </p:nvSpPr>
        <p:spPr>
          <a:ln/>
        </p:spPr>
        <p:txBody>
          <a:bodyPr/>
          <a:lstStyle>
            <a:lvl1pPr>
              <a:defRPr/>
            </a:lvl1pPr>
          </a:lstStyle>
          <a:p>
            <a:pPr>
              <a:defRPr/>
            </a:pPr>
            <a:r>
              <a:rPr lang="en-GB" smtClean="0"/>
              <a:t>Translate - Sapienza University of Rome 14 May 2014</a:t>
            </a: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r>
              <a:rPr lang="it-IT"/>
              <a:t> </a:t>
            </a:r>
            <a:fld id="{A1D28718-4DD6-46E0-8EC8-E6F891216AA6}" type="slidenum">
              <a:rPr lang="it-IT"/>
              <a:pPr>
                <a:defRPr/>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28 maggio 2009</a:t>
            </a:r>
            <a:endParaRPr lang="it-IT"/>
          </a:p>
        </p:txBody>
      </p:sp>
      <p:sp>
        <p:nvSpPr>
          <p:cNvPr id="5" name="Rectangle 5"/>
          <p:cNvSpPr>
            <a:spLocks noGrp="1" noChangeArrowheads="1"/>
          </p:cNvSpPr>
          <p:nvPr>
            <p:ph type="ftr" sz="quarter" idx="11"/>
          </p:nvPr>
        </p:nvSpPr>
        <p:spPr>
          <a:ln/>
        </p:spPr>
        <p:txBody>
          <a:bodyPr/>
          <a:lstStyle>
            <a:lvl1pPr>
              <a:defRPr/>
            </a:lvl1pPr>
          </a:lstStyle>
          <a:p>
            <a:pPr>
              <a:defRPr/>
            </a:pPr>
            <a:r>
              <a:rPr lang="en-GB" smtClean="0"/>
              <a:t>Translate - Sapienza University of Rome 14 May 2014</a:t>
            </a: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r>
              <a:rPr lang="it-IT"/>
              <a:t> </a:t>
            </a:r>
            <a:fld id="{F6DF19B8-848E-47FD-A702-577B84721D19}" type="slidenum">
              <a:rPr lang="it-IT"/>
              <a:pPr>
                <a:defRPr/>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1116013" y="1752600"/>
            <a:ext cx="370363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972050" y="1752600"/>
            <a:ext cx="3703638"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28 maggio 2009</a:t>
            </a:r>
            <a:endParaRPr lang="it-IT"/>
          </a:p>
        </p:txBody>
      </p:sp>
      <p:sp>
        <p:nvSpPr>
          <p:cNvPr id="6" name="Rectangle 5"/>
          <p:cNvSpPr>
            <a:spLocks noGrp="1" noChangeArrowheads="1"/>
          </p:cNvSpPr>
          <p:nvPr>
            <p:ph type="ftr" sz="quarter" idx="11"/>
          </p:nvPr>
        </p:nvSpPr>
        <p:spPr>
          <a:ln/>
        </p:spPr>
        <p:txBody>
          <a:bodyPr/>
          <a:lstStyle>
            <a:lvl1pPr>
              <a:defRPr/>
            </a:lvl1pPr>
          </a:lstStyle>
          <a:p>
            <a:pPr>
              <a:defRPr/>
            </a:pPr>
            <a:r>
              <a:rPr lang="en-GB" smtClean="0"/>
              <a:t>Translate - Sapienza University of Rome 14 May 2014</a:t>
            </a: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r>
              <a:rPr lang="it-IT"/>
              <a:t> </a:t>
            </a:r>
            <a:fld id="{64E75518-3688-41A9-ADFE-47DE8F1E252F}" type="slidenum">
              <a:rPr lang="it-IT"/>
              <a:pPr>
                <a:defRPr/>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4"/>
          <p:cNvSpPr>
            <a:spLocks noGrp="1" noChangeArrowheads="1"/>
          </p:cNvSpPr>
          <p:nvPr>
            <p:ph type="dt" sz="half" idx="10"/>
          </p:nvPr>
        </p:nvSpPr>
        <p:spPr>
          <a:ln/>
        </p:spPr>
        <p:txBody>
          <a:bodyPr/>
          <a:lstStyle>
            <a:lvl1pPr>
              <a:defRPr/>
            </a:lvl1pPr>
          </a:lstStyle>
          <a:p>
            <a:pPr>
              <a:defRPr/>
            </a:pPr>
            <a:r>
              <a:rPr lang="en-US" smtClean="0"/>
              <a:t>28 maggio 2009</a:t>
            </a:r>
            <a:endParaRPr lang="it-IT"/>
          </a:p>
        </p:txBody>
      </p:sp>
      <p:sp>
        <p:nvSpPr>
          <p:cNvPr id="8" name="Rectangle 5"/>
          <p:cNvSpPr>
            <a:spLocks noGrp="1" noChangeArrowheads="1"/>
          </p:cNvSpPr>
          <p:nvPr>
            <p:ph type="ftr" sz="quarter" idx="11"/>
          </p:nvPr>
        </p:nvSpPr>
        <p:spPr>
          <a:ln/>
        </p:spPr>
        <p:txBody>
          <a:bodyPr/>
          <a:lstStyle>
            <a:lvl1pPr>
              <a:defRPr/>
            </a:lvl1pPr>
          </a:lstStyle>
          <a:p>
            <a:pPr>
              <a:defRPr/>
            </a:pPr>
            <a:r>
              <a:rPr lang="en-GB" smtClean="0"/>
              <a:t>Translate - Sapienza University of Rome 14 May 2014</a:t>
            </a:r>
            <a:endParaRPr lang="it-IT"/>
          </a:p>
        </p:txBody>
      </p:sp>
      <p:sp>
        <p:nvSpPr>
          <p:cNvPr id="9" name="Rectangle 6"/>
          <p:cNvSpPr>
            <a:spLocks noGrp="1" noChangeArrowheads="1"/>
          </p:cNvSpPr>
          <p:nvPr>
            <p:ph type="sldNum" sz="quarter" idx="12"/>
          </p:nvPr>
        </p:nvSpPr>
        <p:spPr>
          <a:ln/>
        </p:spPr>
        <p:txBody>
          <a:bodyPr/>
          <a:lstStyle>
            <a:lvl1pPr>
              <a:defRPr/>
            </a:lvl1pPr>
          </a:lstStyle>
          <a:p>
            <a:pPr>
              <a:defRPr/>
            </a:pPr>
            <a:r>
              <a:rPr lang="it-IT"/>
              <a:t> </a:t>
            </a:r>
            <a:fld id="{1700E407-3753-4CF4-A0C4-F744DFD132D8}" type="slidenum">
              <a:rPr lang="it-IT"/>
              <a:pPr>
                <a:defRPr/>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4"/>
          <p:cNvSpPr>
            <a:spLocks noGrp="1" noChangeArrowheads="1"/>
          </p:cNvSpPr>
          <p:nvPr>
            <p:ph type="dt" sz="half" idx="10"/>
          </p:nvPr>
        </p:nvSpPr>
        <p:spPr>
          <a:ln/>
        </p:spPr>
        <p:txBody>
          <a:bodyPr/>
          <a:lstStyle>
            <a:lvl1pPr>
              <a:defRPr/>
            </a:lvl1pPr>
          </a:lstStyle>
          <a:p>
            <a:pPr>
              <a:defRPr/>
            </a:pPr>
            <a:r>
              <a:rPr lang="en-US" smtClean="0"/>
              <a:t>28 maggio 2009</a:t>
            </a:r>
            <a:endParaRPr lang="it-IT"/>
          </a:p>
        </p:txBody>
      </p:sp>
      <p:sp>
        <p:nvSpPr>
          <p:cNvPr id="4" name="Rectangle 5"/>
          <p:cNvSpPr>
            <a:spLocks noGrp="1" noChangeArrowheads="1"/>
          </p:cNvSpPr>
          <p:nvPr>
            <p:ph type="ftr" sz="quarter" idx="11"/>
          </p:nvPr>
        </p:nvSpPr>
        <p:spPr>
          <a:ln/>
        </p:spPr>
        <p:txBody>
          <a:bodyPr/>
          <a:lstStyle>
            <a:lvl1pPr>
              <a:defRPr/>
            </a:lvl1pPr>
          </a:lstStyle>
          <a:p>
            <a:pPr>
              <a:defRPr/>
            </a:pPr>
            <a:r>
              <a:rPr lang="en-GB" smtClean="0"/>
              <a:t>Translate - Sapienza University of Rome 14 May 2014</a:t>
            </a:r>
            <a:endParaRPr lang="it-IT"/>
          </a:p>
        </p:txBody>
      </p:sp>
      <p:sp>
        <p:nvSpPr>
          <p:cNvPr id="5" name="Rectangle 6"/>
          <p:cNvSpPr>
            <a:spLocks noGrp="1" noChangeArrowheads="1"/>
          </p:cNvSpPr>
          <p:nvPr>
            <p:ph type="sldNum" sz="quarter" idx="12"/>
          </p:nvPr>
        </p:nvSpPr>
        <p:spPr>
          <a:ln/>
        </p:spPr>
        <p:txBody>
          <a:bodyPr/>
          <a:lstStyle>
            <a:lvl1pPr>
              <a:defRPr/>
            </a:lvl1pPr>
          </a:lstStyle>
          <a:p>
            <a:pPr>
              <a:defRPr/>
            </a:pPr>
            <a:r>
              <a:rPr lang="it-IT"/>
              <a:t> </a:t>
            </a:r>
            <a:fld id="{6822A574-ABF2-49A9-89AB-D7E1C0C2ED5A}" type="slidenum">
              <a:rPr lang="it-IT"/>
              <a:pPr>
                <a:defRPr/>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smtClean="0"/>
              <a:t>28 maggio 2009</a:t>
            </a:r>
            <a:endParaRPr lang="it-IT"/>
          </a:p>
        </p:txBody>
      </p:sp>
      <p:sp>
        <p:nvSpPr>
          <p:cNvPr id="3" name="Rectangle 5"/>
          <p:cNvSpPr>
            <a:spLocks noGrp="1" noChangeArrowheads="1"/>
          </p:cNvSpPr>
          <p:nvPr>
            <p:ph type="ftr" sz="quarter" idx="11"/>
          </p:nvPr>
        </p:nvSpPr>
        <p:spPr>
          <a:ln/>
        </p:spPr>
        <p:txBody>
          <a:bodyPr/>
          <a:lstStyle>
            <a:lvl1pPr>
              <a:defRPr/>
            </a:lvl1pPr>
          </a:lstStyle>
          <a:p>
            <a:pPr>
              <a:defRPr/>
            </a:pPr>
            <a:r>
              <a:rPr lang="en-GB" smtClean="0"/>
              <a:t>Translate - Sapienza University of Rome 14 May 2014</a:t>
            </a:r>
            <a:endParaRPr lang="it-IT"/>
          </a:p>
        </p:txBody>
      </p:sp>
      <p:sp>
        <p:nvSpPr>
          <p:cNvPr id="4" name="Rectangle 6"/>
          <p:cNvSpPr>
            <a:spLocks noGrp="1" noChangeArrowheads="1"/>
          </p:cNvSpPr>
          <p:nvPr>
            <p:ph type="sldNum" sz="quarter" idx="12"/>
          </p:nvPr>
        </p:nvSpPr>
        <p:spPr>
          <a:ln/>
        </p:spPr>
        <p:txBody>
          <a:bodyPr/>
          <a:lstStyle>
            <a:lvl1pPr>
              <a:defRPr/>
            </a:lvl1pPr>
          </a:lstStyle>
          <a:p>
            <a:pPr>
              <a:defRPr/>
            </a:pPr>
            <a:r>
              <a:rPr lang="it-IT"/>
              <a:t> </a:t>
            </a:r>
            <a:fld id="{7AC9BD79-8BF2-4250-AC2B-FD99FA397EB4}" type="slidenum">
              <a:rPr lang="it-IT"/>
              <a:pPr>
                <a:defRPr/>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28 maggio 2009</a:t>
            </a:r>
            <a:endParaRPr lang="it-IT"/>
          </a:p>
        </p:txBody>
      </p:sp>
      <p:sp>
        <p:nvSpPr>
          <p:cNvPr id="6" name="Rectangle 5"/>
          <p:cNvSpPr>
            <a:spLocks noGrp="1" noChangeArrowheads="1"/>
          </p:cNvSpPr>
          <p:nvPr>
            <p:ph type="ftr" sz="quarter" idx="11"/>
          </p:nvPr>
        </p:nvSpPr>
        <p:spPr>
          <a:ln/>
        </p:spPr>
        <p:txBody>
          <a:bodyPr/>
          <a:lstStyle>
            <a:lvl1pPr>
              <a:defRPr/>
            </a:lvl1pPr>
          </a:lstStyle>
          <a:p>
            <a:pPr>
              <a:defRPr/>
            </a:pPr>
            <a:r>
              <a:rPr lang="en-GB" smtClean="0"/>
              <a:t>Translate - Sapienza University of Rome 14 May 2014</a:t>
            </a: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r>
              <a:rPr lang="it-IT"/>
              <a:t> </a:t>
            </a:r>
            <a:fld id="{1DA8CEAC-E095-4A93-B48E-D4528B3AE99D}" type="slidenum">
              <a:rPr lang="it-IT"/>
              <a:pPr>
                <a:defRPr/>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lvl1pPr>
              <a:defRPr/>
            </a:lvl1pPr>
          </a:lstStyle>
          <a:p>
            <a:pPr>
              <a:defRPr/>
            </a:pPr>
            <a:r>
              <a:rPr lang="en-US" smtClean="0"/>
              <a:t>28 maggio 2009</a:t>
            </a:r>
            <a:endParaRPr lang="it-IT"/>
          </a:p>
        </p:txBody>
      </p:sp>
      <p:sp>
        <p:nvSpPr>
          <p:cNvPr id="6" name="Segnaposto piè di pagina 5"/>
          <p:cNvSpPr>
            <a:spLocks noGrp="1"/>
          </p:cNvSpPr>
          <p:nvPr>
            <p:ph type="ftr" sz="quarter" idx="11"/>
          </p:nvPr>
        </p:nvSpPr>
        <p:spPr/>
        <p:txBody>
          <a:bodyPr/>
          <a:lstStyle>
            <a:lvl1pPr>
              <a:defRPr/>
            </a:lvl1pPr>
          </a:lstStyle>
          <a:p>
            <a:pPr>
              <a:defRPr/>
            </a:pPr>
            <a:r>
              <a:rPr lang="en-GB" smtClean="0"/>
              <a:t>Translate - Sapienza University of Rome 14 May 2014</a:t>
            </a:r>
            <a:endParaRPr lang="it-IT"/>
          </a:p>
        </p:txBody>
      </p:sp>
      <p:sp>
        <p:nvSpPr>
          <p:cNvPr id="7" name="Segnaposto numero diapositiva 6"/>
          <p:cNvSpPr>
            <a:spLocks noGrp="1"/>
          </p:cNvSpPr>
          <p:nvPr>
            <p:ph type="sldNum" sz="quarter" idx="12"/>
          </p:nvPr>
        </p:nvSpPr>
        <p:spPr/>
        <p:txBody>
          <a:bodyPr/>
          <a:lstStyle>
            <a:lvl1pPr>
              <a:defRPr/>
            </a:lvl1pPr>
          </a:lstStyle>
          <a:p>
            <a:pPr>
              <a:defRPr/>
            </a:pPr>
            <a:r>
              <a:rPr lang="it-IT"/>
              <a:t>Pagina </a:t>
            </a:r>
            <a:fld id="{E948288B-025E-41A3-9790-E612296FDFD8}" type="slidenum">
              <a:rPr lang="it-IT"/>
              <a:pPr>
                <a:defRPr/>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DDDDD"/>
        </a:solidFill>
        <a:effectLst/>
      </p:bgPr>
    </p:bg>
    <p:spTree>
      <p:nvGrpSpPr>
        <p:cNvPr id="1" name=""/>
        <p:cNvGrpSpPr/>
        <p:nvPr/>
      </p:nvGrpSpPr>
      <p:grpSpPr>
        <a:xfrm>
          <a:off x="0" y="0"/>
          <a:ext cx="0" cy="0"/>
          <a:chOff x="0" y="0"/>
          <a:chExt cx="0" cy="0"/>
        </a:xfrm>
      </p:grpSpPr>
      <p:grpSp>
        <p:nvGrpSpPr>
          <p:cNvPr id="1026" name="Group 15"/>
          <p:cNvGrpSpPr>
            <a:grpSpLocks/>
          </p:cNvGrpSpPr>
          <p:nvPr/>
        </p:nvGrpSpPr>
        <p:grpSpPr bwMode="auto">
          <a:xfrm>
            <a:off x="0" y="6096000"/>
            <a:ext cx="9144000" cy="762000"/>
            <a:chOff x="0" y="3840"/>
            <a:chExt cx="5760" cy="480"/>
          </a:xfrm>
        </p:grpSpPr>
        <p:sp>
          <p:nvSpPr>
            <p:cNvPr id="1037" name="Rectangle 13"/>
            <p:cNvSpPr>
              <a:spLocks noChangeArrowheads="1"/>
            </p:cNvSpPr>
            <p:nvPr userDrawn="1"/>
          </p:nvSpPr>
          <p:spPr bwMode="auto">
            <a:xfrm>
              <a:off x="0" y="3984"/>
              <a:ext cx="5760" cy="336"/>
            </a:xfrm>
            <a:prstGeom prst="rect">
              <a:avLst/>
            </a:prstGeom>
            <a:solidFill>
              <a:srgbClr val="822433"/>
            </a:solidFill>
            <a:ln w="9525">
              <a:noFill/>
              <a:miter lim="800000"/>
              <a:headEnd/>
              <a:tailEnd/>
            </a:ln>
          </p:spPr>
          <p:txBody>
            <a:bodyPr wrap="none" anchor="ctr"/>
            <a:lstStyle/>
            <a:p>
              <a:pPr eaLnBrk="0" hangingPunct="0">
                <a:defRPr/>
              </a:pPr>
              <a:endParaRPr lang="it-IT" sz="900">
                <a:solidFill>
                  <a:schemeClr val="bg1"/>
                </a:solidFill>
                <a:latin typeface="Palatino Linotype" pitchFamily="18" charset="0"/>
                <a:ea typeface="ＭＳ Ｐゴシック" pitchFamily="34" charset="-128"/>
              </a:endParaRPr>
            </a:p>
          </p:txBody>
        </p:sp>
        <p:sp>
          <p:nvSpPr>
            <p:cNvPr id="1038" name="Rectangle 14"/>
            <p:cNvSpPr>
              <a:spLocks noChangeArrowheads="1"/>
            </p:cNvSpPr>
            <p:nvPr userDrawn="1"/>
          </p:nvSpPr>
          <p:spPr bwMode="auto">
            <a:xfrm>
              <a:off x="768" y="3840"/>
              <a:ext cx="4992" cy="480"/>
            </a:xfrm>
            <a:prstGeom prst="rect">
              <a:avLst/>
            </a:prstGeom>
            <a:solidFill>
              <a:srgbClr val="822433"/>
            </a:solidFill>
            <a:ln w="9525">
              <a:noFill/>
              <a:miter lim="800000"/>
              <a:headEnd/>
              <a:tailEnd/>
            </a:ln>
          </p:spPr>
          <p:txBody>
            <a:bodyPr wrap="none" anchor="ctr"/>
            <a:lstStyle/>
            <a:p>
              <a:pPr eaLnBrk="0" hangingPunct="0">
                <a:defRPr/>
              </a:pPr>
              <a:endParaRPr lang="it-IT" sz="900">
                <a:solidFill>
                  <a:schemeClr val="bg1"/>
                </a:solidFill>
                <a:latin typeface="Palatino Linotype" pitchFamily="18" charset="0"/>
                <a:ea typeface="ＭＳ Ｐゴシック" pitchFamily="34" charset="-128"/>
              </a:endParaRPr>
            </a:p>
          </p:txBody>
        </p:sp>
      </p:grpSp>
      <p:sp>
        <p:nvSpPr>
          <p:cNvPr id="1027" name="Rectangle 2"/>
          <p:cNvSpPr>
            <a:spLocks noGrp="1" noChangeArrowheads="1"/>
          </p:cNvSpPr>
          <p:nvPr>
            <p:ph type="title"/>
          </p:nvPr>
        </p:nvSpPr>
        <p:spPr bwMode="auto">
          <a:xfrm>
            <a:off x="1116013" y="409575"/>
            <a:ext cx="7559675" cy="5048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stile</a:t>
            </a:r>
          </a:p>
        </p:txBody>
      </p:sp>
      <p:sp>
        <p:nvSpPr>
          <p:cNvPr id="1028" name="Rectangle 3"/>
          <p:cNvSpPr>
            <a:spLocks noGrp="1" noChangeArrowheads="1"/>
          </p:cNvSpPr>
          <p:nvPr>
            <p:ph type="body" idx="1"/>
          </p:nvPr>
        </p:nvSpPr>
        <p:spPr bwMode="auto">
          <a:xfrm>
            <a:off x="1116013" y="1752600"/>
            <a:ext cx="7559675"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2" name="Rectangle 4"/>
          <p:cNvSpPr>
            <a:spLocks noGrp="1" noChangeArrowheads="1"/>
          </p:cNvSpPr>
          <p:nvPr>
            <p:ph type="dt" sz="half" idx="2"/>
          </p:nvPr>
        </p:nvSpPr>
        <p:spPr bwMode="auto">
          <a:xfrm>
            <a:off x="4343400" y="61468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100">
                <a:solidFill>
                  <a:schemeClr val="bg1"/>
                </a:solidFill>
                <a:latin typeface="+mn-lt"/>
                <a:ea typeface="+mn-ea"/>
              </a:defRPr>
            </a:lvl1pPr>
          </a:lstStyle>
          <a:p>
            <a:pPr>
              <a:defRPr/>
            </a:pPr>
            <a:r>
              <a:rPr lang="en-US" smtClean="0"/>
              <a:t>28 maggio 2009</a:t>
            </a:r>
            <a:endParaRPr lang="it-IT"/>
          </a:p>
        </p:txBody>
      </p:sp>
      <p:sp>
        <p:nvSpPr>
          <p:cNvPr id="1029" name="Rectangle 5"/>
          <p:cNvSpPr>
            <a:spLocks noGrp="1" noChangeArrowheads="1"/>
          </p:cNvSpPr>
          <p:nvPr>
            <p:ph type="ftr" sz="quarter" idx="3"/>
          </p:nvPr>
        </p:nvSpPr>
        <p:spPr bwMode="auto">
          <a:xfrm>
            <a:off x="1219200" y="61468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100" i="1">
                <a:solidFill>
                  <a:schemeClr val="bg1"/>
                </a:solidFill>
                <a:latin typeface="+mn-lt"/>
                <a:ea typeface="+mn-ea"/>
              </a:defRPr>
            </a:lvl1pPr>
          </a:lstStyle>
          <a:p>
            <a:pPr>
              <a:defRPr/>
            </a:pPr>
            <a:r>
              <a:rPr lang="en-GB" smtClean="0"/>
              <a:t>Translate - Sapienza University of Rome 14 May 2014</a:t>
            </a:r>
            <a:endParaRPr lang="it-IT"/>
          </a:p>
        </p:txBody>
      </p:sp>
      <p:sp>
        <p:nvSpPr>
          <p:cNvPr id="1030" name="Rectangle 6"/>
          <p:cNvSpPr>
            <a:spLocks noGrp="1" noChangeArrowheads="1"/>
          </p:cNvSpPr>
          <p:nvPr>
            <p:ph type="sldNum" sz="quarter" idx="4"/>
          </p:nvPr>
        </p:nvSpPr>
        <p:spPr bwMode="auto">
          <a:xfrm>
            <a:off x="6553200" y="61468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100">
                <a:solidFill>
                  <a:schemeClr val="bg1"/>
                </a:solidFill>
                <a:latin typeface="+mn-lt"/>
                <a:ea typeface="ＭＳ Ｐゴシック" pitchFamily="34" charset="-128"/>
                <a:cs typeface="+mn-cs"/>
              </a:defRPr>
            </a:lvl1pPr>
          </a:lstStyle>
          <a:p>
            <a:pPr>
              <a:defRPr/>
            </a:pPr>
            <a:r>
              <a:rPr lang="it-IT"/>
              <a:t> </a:t>
            </a:r>
            <a:fld id="{78AB9616-873E-462F-A57F-EADF0F0984A2}"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4205" r:id="rId1"/>
    <p:sldLayoutId id="2147484206" r:id="rId2"/>
    <p:sldLayoutId id="2147484207" r:id="rId3"/>
    <p:sldLayoutId id="2147484208" r:id="rId4"/>
    <p:sldLayoutId id="2147484209" r:id="rId5"/>
    <p:sldLayoutId id="2147484210" r:id="rId6"/>
    <p:sldLayoutId id="2147484211" r:id="rId7"/>
    <p:sldLayoutId id="2147484212" r:id="rId8"/>
    <p:sldLayoutId id="2147484213" r:id="rId9"/>
    <p:sldLayoutId id="2147484214" r:id="rId10"/>
    <p:sldLayoutId id="2147484215" r:id="rId11"/>
  </p:sldLayoutIdLst>
  <p:hf hdr="0" dt="0"/>
  <p:txStyles>
    <p:titleStyle>
      <a:lvl1pPr algn="l" rtl="0" eaLnBrk="0" fontAlgn="base" hangingPunct="0">
        <a:spcBef>
          <a:spcPct val="0"/>
        </a:spcBef>
        <a:spcAft>
          <a:spcPct val="0"/>
        </a:spcAft>
        <a:defRPr sz="2400" b="1">
          <a:solidFill>
            <a:srgbClr val="822433"/>
          </a:solidFill>
          <a:latin typeface="+mj-lt"/>
          <a:ea typeface="+mj-ea"/>
          <a:cs typeface="+mj-cs"/>
        </a:defRPr>
      </a:lvl1pPr>
      <a:lvl2pPr algn="l" rtl="0" eaLnBrk="0" fontAlgn="base" hangingPunct="0">
        <a:spcBef>
          <a:spcPct val="0"/>
        </a:spcBef>
        <a:spcAft>
          <a:spcPct val="0"/>
        </a:spcAft>
        <a:defRPr sz="2400" b="1">
          <a:solidFill>
            <a:srgbClr val="822433"/>
          </a:solidFill>
          <a:latin typeface="Palatino Linotype" pitchFamily="18" charset="0"/>
          <a:ea typeface="MS PGothic" pitchFamily="34" charset="-128"/>
          <a:cs typeface="Arial" charset="0"/>
        </a:defRPr>
      </a:lvl2pPr>
      <a:lvl3pPr algn="l" rtl="0" eaLnBrk="0" fontAlgn="base" hangingPunct="0">
        <a:spcBef>
          <a:spcPct val="0"/>
        </a:spcBef>
        <a:spcAft>
          <a:spcPct val="0"/>
        </a:spcAft>
        <a:defRPr sz="2400" b="1">
          <a:solidFill>
            <a:srgbClr val="822433"/>
          </a:solidFill>
          <a:latin typeface="Palatino Linotype" pitchFamily="18" charset="0"/>
          <a:ea typeface="MS PGothic" pitchFamily="34" charset="-128"/>
          <a:cs typeface="Arial" charset="0"/>
        </a:defRPr>
      </a:lvl3pPr>
      <a:lvl4pPr algn="l" rtl="0" eaLnBrk="0" fontAlgn="base" hangingPunct="0">
        <a:spcBef>
          <a:spcPct val="0"/>
        </a:spcBef>
        <a:spcAft>
          <a:spcPct val="0"/>
        </a:spcAft>
        <a:defRPr sz="2400" b="1">
          <a:solidFill>
            <a:srgbClr val="822433"/>
          </a:solidFill>
          <a:latin typeface="Palatino Linotype" pitchFamily="18" charset="0"/>
          <a:ea typeface="MS PGothic" pitchFamily="34" charset="-128"/>
          <a:cs typeface="Arial" charset="0"/>
        </a:defRPr>
      </a:lvl4pPr>
      <a:lvl5pPr algn="l" rtl="0" eaLnBrk="0" fontAlgn="base" hangingPunct="0">
        <a:spcBef>
          <a:spcPct val="0"/>
        </a:spcBef>
        <a:spcAft>
          <a:spcPct val="0"/>
        </a:spcAft>
        <a:defRPr sz="2400" b="1">
          <a:solidFill>
            <a:srgbClr val="822433"/>
          </a:solidFill>
          <a:latin typeface="Palatino Linotype" pitchFamily="18" charset="0"/>
          <a:ea typeface="MS PGothic" pitchFamily="34" charset="-128"/>
          <a:cs typeface="Arial" charset="0"/>
        </a:defRPr>
      </a:lvl5pPr>
      <a:lvl6pPr marL="457200" algn="l" rtl="0" fontAlgn="base">
        <a:spcBef>
          <a:spcPct val="0"/>
        </a:spcBef>
        <a:spcAft>
          <a:spcPct val="0"/>
        </a:spcAft>
        <a:defRPr sz="2400" b="1">
          <a:solidFill>
            <a:srgbClr val="822433"/>
          </a:solidFill>
          <a:latin typeface="Palatino Linotype" pitchFamily="18" charset="0"/>
          <a:ea typeface="MS PGothic" pitchFamily="34" charset="-128"/>
          <a:cs typeface="Arial" charset="0"/>
        </a:defRPr>
      </a:lvl6pPr>
      <a:lvl7pPr marL="914400" algn="l" rtl="0" fontAlgn="base">
        <a:spcBef>
          <a:spcPct val="0"/>
        </a:spcBef>
        <a:spcAft>
          <a:spcPct val="0"/>
        </a:spcAft>
        <a:defRPr sz="2400" b="1">
          <a:solidFill>
            <a:srgbClr val="822433"/>
          </a:solidFill>
          <a:latin typeface="Palatino Linotype" pitchFamily="18" charset="0"/>
          <a:ea typeface="MS PGothic" pitchFamily="34" charset="-128"/>
          <a:cs typeface="Arial" charset="0"/>
        </a:defRPr>
      </a:lvl7pPr>
      <a:lvl8pPr marL="1371600" algn="l" rtl="0" fontAlgn="base">
        <a:spcBef>
          <a:spcPct val="0"/>
        </a:spcBef>
        <a:spcAft>
          <a:spcPct val="0"/>
        </a:spcAft>
        <a:defRPr sz="2400" b="1">
          <a:solidFill>
            <a:srgbClr val="822433"/>
          </a:solidFill>
          <a:latin typeface="Palatino Linotype" pitchFamily="18" charset="0"/>
          <a:ea typeface="MS PGothic" pitchFamily="34" charset="-128"/>
          <a:cs typeface="Arial" charset="0"/>
        </a:defRPr>
      </a:lvl8pPr>
      <a:lvl9pPr marL="1828800" algn="l" rtl="0" fontAlgn="base">
        <a:spcBef>
          <a:spcPct val="0"/>
        </a:spcBef>
        <a:spcAft>
          <a:spcPct val="0"/>
        </a:spcAft>
        <a:defRPr sz="2400" b="1">
          <a:solidFill>
            <a:srgbClr val="822433"/>
          </a:solidFill>
          <a:latin typeface="Palatino Linotype" pitchFamily="18" charset="0"/>
          <a:ea typeface="MS PGothic" pitchFamily="34" charset="-128"/>
          <a:cs typeface="Arial" charset="0"/>
        </a:defRPr>
      </a:lvl9pPr>
    </p:titleStyle>
    <p:bodyStyle>
      <a:lvl1pPr marL="342900" indent="-342900" algn="l" rtl="0" eaLnBrk="0" fontAlgn="base" hangingPunct="0">
        <a:spcBef>
          <a:spcPct val="20000"/>
        </a:spcBef>
        <a:spcAft>
          <a:spcPct val="0"/>
        </a:spcAft>
        <a:buClr>
          <a:srgbClr val="822433"/>
        </a:buClr>
        <a:buChar char="•"/>
        <a:defRPr sz="2400">
          <a:solidFill>
            <a:srgbClr val="000000"/>
          </a:solidFill>
          <a:latin typeface="+mn-lt"/>
          <a:ea typeface="+mn-ea"/>
          <a:cs typeface="+mn-cs"/>
        </a:defRPr>
      </a:lvl1pPr>
      <a:lvl2pPr marL="742950" indent="-285750" algn="l" rtl="0" eaLnBrk="0" fontAlgn="base" hangingPunct="0">
        <a:spcBef>
          <a:spcPct val="20000"/>
        </a:spcBef>
        <a:spcAft>
          <a:spcPct val="0"/>
        </a:spcAft>
        <a:buChar char="–"/>
        <a:defRPr sz="2000">
          <a:solidFill>
            <a:srgbClr val="000000"/>
          </a:solidFill>
          <a:latin typeface="+mn-lt"/>
          <a:ea typeface="+mn-ea"/>
          <a:cs typeface="+mn-cs"/>
        </a:defRPr>
      </a:lvl2pPr>
      <a:lvl3pPr marL="1143000" indent="-228600" algn="l" rtl="0" eaLnBrk="0" fontAlgn="base" hangingPunct="0">
        <a:spcBef>
          <a:spcPct val="20000"/>
        </a:spcBef>
        <a:spcAft>
          <a:spcPct val="0"/>
        </a:spcAft>
        <a:buChar char="•"/>
        <a:defRPr sz="1600">
          <a:solidFill>
            <a:srgbClr val="000000"/>
          </a:solidFill>
          <a:latin typeface="+mn-lt"/>
          <a:ea typeface="+mn-ea"/>
          <a:cs typeface="+mn-cs"/>
        </a:defRPr>
      </a:lvl3pPr>
      <a:lvl4pPr marL="1562100" indent="-228600" algn="l" rtl="0" eaLnBrk="0" fontAlgn="base" hangingPunct="0">
        <a:spcBef>
          <a:spcPct val="20000"/>
        </a:spcBef>
        <a:spcAft>
          <a:spcPct val="0"/>
        </a:spcAft>
        <a:buChar char="–"/>
        <a:defRPr sz="1400">
          <a:solidFill>
            <a:srgbClr val="000000"/>
          </a:solidFill>
          <a:latin typeface="+mn-lt"/>
          <a:ea typeface="+mn-ea"/>
          <a:cs typeface="+mn-cs"/>
        </a:defRPr>
      </a:lvl4pPr>
      <a:lvl5pPr marL="1981200" indent="-228600" algn="l" rtl="0" eaLnBrk="0" fontAlgn="base" hangingPunct="0">
        <a:spcBef>
          <a:spcPct val="20000"/>
        </a:spcBef>
        <a:spcAft>
          <a:spcPct val="0"/>
        </a:spcAft>
        <a:buChar char="»"/>
        <a:defRPr sz="1200">
          <a:solidFill>
            <a:srgbClr val="000000"/>
          </a:solidFill>
          <a:latin typeface="+mn-lt"/>
          <a:ea typeface="+mn-ea"/>
          <a:cs typeface="+mn-cs"/>
        </a:defRPr>
      </a:lvl5pPr>
      <a:lvl6pPr marL="2438400" indent="-228600" algn="l" rtl="0" fontAlgn="base">
        <a:spcBef>
          <a:spcPct val="20000"/>
        </a:spcBef>
        <a:spcAft>
          <a:spcPct val="0"/>
        </a:spcAft>
        <a:buChar char="»"/>
        <a:defRPr sz="1200">
          <a:solidFill>
            <a:srgbClr val="000000"/>
          </a:solidFill>
          <a:latin typeface="+mn-lt"/>
          <a:ea typeface="+mn-ea"/>
          <a:cs typeface="+mn-cs"/>
        </a:defRPr>
      </a:lvl6pPr>
      <a:lvl7pPr marL="2895600" indent="-228600" algn="l" rtl="0" fontAlgn="base">
        <a:spcBef>
          <a:spcPct val="20000"/>
        </a:spcBef>
        <a:spcAft>
          <a:spcPct val="0"/>
        </a:spcAft>
        <a:buChar char="»"/>
        <a:defRPr sz="1200">
          <a:solidFill>
            <a:srgbClr val="000000"/>
          </a:solidFill>
          <a:latin typeface="+mn-lt"/>
          <a:ea typeface="+mn-ea"/>
          <a:cs typeface="+mn-cs"/>
        </a:defRPr>
      </a:lvl7pPr>
      <a:lvl8pPr marL="3352800" indent="-228600" algn="l" rtl="0" fontAlgn="base">
        <a:spcBef>
          <a:spcPct val="20000"/>
        </a:spcBef>
        <a:spcAft>
          <a:spcPct val="0"/>
        </a:spcAft>
        <a:buChar char="»"/>
        <a:defRPr sz="1200">
          <a:solidFill>
            <a:srgbClr val="000000"/>
          </a:solidFill>
          <a:latin typeface="+mn-lt"/>
          <a:ea typeface="+mn-ea"/>
          <a:cs typeface="+mn-cs"/>
        </a:defRPr>
      </a:lvl8pPr>
      <a:lvl9pPr marL="3810000" indent="-228600" algn="l" rtl="0" fontAlgn="base">
        <a:spcBef>
          <a:spcPct val="20000"/>
        </a:spcBef>
        <a:spcAft>
          <a:spcPct val="0"/>
        </a:spcAft>
        <a:buChar char="»"/>
        <a:defRPr sz="1200">
          <a:solidFill>
            <a:srgbClr val="000000"/>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xml"/><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6.xml"/><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comments" Target="../comments/comment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image" Target="../media/image22.w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image" Target="../media/image33.jpeg"/></Relationships>
</file>

<file path=ppt/slides/_rels/slide38.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image" Target="../media/image35.png"/><Relationship Id="rId7" Type="http://schemas.openxmlformats.org/officeDocument/2006/relationships/image" Target="../media/image39.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image" Target="../media/image37.jpeg"/><Relationship Id="rId10" Type="http://schemas.openxmlformats.org/officeDocument/2006/relationships/image" Target="../media/image42.jpeg"/><Relationship Id="rId4" Type="http://schemas.openxmlformats.org/officeDocument/2006/relationships/image" Target="../media/image36.png"/><Relationship Id="rId9" Type="http://schemas.openxmlformats.org/officeDocument/2006/relationships/image" Target="../media/image41.jpeg"/></Relationships>
</file>

<file path=ppt/slides/_rels/slide3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45.jpeg"/><Relationship Id="rId4" Type="http://schemas.openxmlformats.org/officeDocument/2006/relationships/image" Target="../media/image4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50.gif"/><Relationship Id="rId4" Type="http://schemas.openxmlformats.org/officeDocument/2006/relationships/image" Target="../media/image49.jpeg"/></Relationships>
</file>

<file path=ppt/slides/_rels/slide44.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jpeg"/><Relationship Id="rId1" Type="http://schemas.openxmlformats.org/officeDocument/2006/relationships/slideLayout" Target="../slideLayouts/slideLayout2.xml"/><Relationship Id="rId4" Type="http://schemas.openxmlformats.org/officeDocument/2006/relationships/image" Target="../media/image55.jpeg"/></Relationships>
</file>

<file path=ppt/slides/_rels/slide46.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10" name="Group 17"/>
          <p:cNvGrpSpPr>
            <a:grpSpLocks/>
          </p:cNvGrpSpPr>
          <p:nvPr/>
        </p:nvGrpSpPr>
        <p:grpSpPr bwMode="auto">
          <a:xfrm>
            <a:off x="0" y="2759075"/>
            <a:ext cx="9144000" cy="4098925"/>
            <a:chOff x="0" y="1738"/>
            <a:chExt cx="5761" cy="2582"/>
          </a:xfrm>
        </p:grpSpPr>
        <p:pic>
          <p:nvPicPr>
            <p:cNvPr id="17417" name="Picture 13" descr="logo +marchio"/>
            <p:cNvPicPr>
              <a:picLocks noChangeAspect="1" noChangeArrowheads="1"/>
            </p:cNvPicPr>
            <p:nvPr/>
          </p:nvPicPr>
          <p:blipFill>
            <a:blip r:embed="rId3" cstate="print"/>
            <a:srcRect/>
            <a:stretch>
              <a:fillRect/>
            </a:stretch>
          </p:blipFill>
          <p:spPr bwMode="auto">
            <a:xfrm>
              <a:off x="0" y="2160"/>
              <a:ext cx="5761" cy="722"/>
            </a:xfrm>
            <a:prstGeom prst="rect">
              <a:avLst/>
            </a:prstGeom>
            <a:noFill/>
            <a:ln w="9525">
              <a:noFill/>
              <a:miter lim="800000"/>
              <a:headEnd/>
              <a:tailEnd/>
            </a:ln>
          </p:spPr>
        </p:pic>
        <p:pic>
          <p:nvPicPr>
            <p:cNvPr id="17418" name="Picture 15" descr="Fondino"/>
            <p:cNvPicPr>
              <a:picLocks noChangeAspect="1" noChangeArrowheads="1"/>
            </p:cNvPicPr>
            <p:nvPr/>
          </p:nvPicPr>
          <p:blipFill>
            <a:blip r:embed="rId4" cstate="print"/>
            <a:srcRect/>
            <a:stretch>
              <a:fillRect/>
            </a:stretch>
          </p:blipFill>
          <p:spPr bwMode="auto">
            <a:xfrm>
              <a:off x="0" y="2158"/>
              <a:ext cx="5760" cy="2162"/>
            </a:xfrm>
            <a:prstGeom prst="rect">
              <a:avLst/>
            </a:prstGeom>
            <a:noFill/>
            <a:ln w="9525">
              <a:noFill/>
              <a:miter lim="800000"/>
              <a:headEnd/>
              <a:tailEnd/>
            </a:ln>
          </p:spPr>
        </p:pic>
        <p:pic>
          <p:nvPicPr>
            <p:cNvPr id="17419" name="Picture 16" descr="fascia"/>
            <p:cNvPicPr>
              <a:picLocks noChangeAspect="1" noChangeArrowheads="1"/>
            </p:cNvPicPr>
            <p:nvPr/>
          </p:nvPicPr>
          <p:blipFill>
            <a:blip r:embed="rId5" cstate="print"/>
            <a:srcRect/>
            <a:stretch>
              <a:fillRect/>
            </a:stretch>
          </p:blipFill>
          <p:spPr bwMode="auto">
            <a:xfrm>
              <a:off x="1316" y="1738"/>
              <a:ext cx="4444" cy="422"/>
            </a:xfrm>
            <a:prstGeom prst="rect">
              <a:avLst/>
            </a:prstGeom>
            <a:noFill/>
            <a:ln w="9525">
              <a:noFill/>
              <a:miter lim="800000"/>
              <a:headEnd/>
              <a:tailEnd/>
            </a:ln>
          </p:spPr>
        </p:pic>
      </p:grpSp>
      <p:sp>
        <p:nvSpPr>
          <p:cNvPr id="17411" name="Sottotitolo 6"/>
          <p:cNvSpPr>
            <a:spLocks noGrp="1"/>
          </p:cNvSpPr>
          <p:nvPr>
            <p:ph type="subTitle" idx="1"/>
          </p:nvPr>
        </p:nvSpPr>
        <p:spPr>
          <a:xfrm>
            <a:off x="2195513" y="2781300"/>
            <a:ext cx="5526087" cy="719138"/>
          </a:xfrm>
        </p:spPr>
        <p:txBody>
          <a:bodyPr anchor="ctr"/>
          <a:lstStyle/>
          <a:p>
            <a:pPr algn="l" eaLnBrk="1" hangingPunct="1"/>
            <a:r>
              <a:rPr lang="it-IT" sz="1600" dirty="0" smtClean="0">
                <a:solidFill>
                  <a:srgbClr val="FFFFFF"/>
                </a:solidFill>
              </a:rPr>
              <a:t>Antonio Fioravanti</a:t>
            </a:r>
          </a:p>
        </p:txBody>
      </p:sp>
      <p:sp>
        <p:nvSpPr>
          <p:cNvPr id="18436" name="Rectangle 2"/>
          <p:cNvSpPr>
            <a:spLocks noGrp="1" noChangeArrowheads="1"/>
          </p:cNvSpPr>
          <p:nvPr>
            <p:ph type="ctrTitle"/>
          </p:nvPr>
        </p:nvSpPr>
        <p:spPr>
          <a:xfrm>
            <a:off x="1419366" y="404813"/>
            <a:ext cx="7724633" cy="1201737"/>
          </a:xfrm>
        </p:spPr>
        <p:txBody>
          <a:bodyPr/>
          <a:lstStyle/>
          <a:p>
            <a:pPr eaLnBrk="1" hangingPunct="1">
              <a:defRPr/>
            </a:pPr>
            <a:r>
              <a:rPr lang="en-GB" sz="2800" dirty="0" smtClean="0"/>
              <a:t>Architectural Design, AI and Design process</a:t>
            </a:r>
            <a:br>
              <a:rPr lang="en-GB" sz="2800" dirty="0" smtClean="0"/>
            </a:br>
            <a:r>
              <a:rPr lang="en-GB" sz="2800" dirty="0" smtClean="0"/>
              <a:t>     - </a:t>
            </a:r>
            <a:r>
              <a:rPr lang="en-GB" sz="2800" i="1" dirty="0" smtClean="0"/>
              <a:t>Sapienza’s way</a:t>
            </a:r>
            <a:endParaRPr lang="it-IT" sz="2000" i="1" kern="1200" dirty="0" smtClean="0">
              <a:solidFill>
                <a:schemeClr val="tx1"/>
              </a:solidFill>
              <a:cs typeface="+mn-cs"/>
            </a:endParaRPr>
          </a:p>
        </p:txBody>
      </p:sp>
      <p:sp>
        <p:nvSpPr>
          <p:cNvPr id="17414" name="Rectangle 18"/>
          <p:cNvSpPr>
            <a:spLocks noChangeArrowheads="1"/>
          </p:cNvSpPr>
          <p:nvPr/>
        </p:nvSpPr>
        <p:spPr bwMode="auto">
          <a:xfrm>
            <a:off x="2231741" y="6024563"/>
            <a:ext cx="6607460" cy="338554"/>
          </a:xfrm>
          <a:prstGeom prst="rect">
            <a:avLst/>
          </a:prstGeom>
          <a:noFill/>
          <a:ln w="9525">
            <a:noFill/>
            <a:miter lim="800000"/>
            <a:headEnd/>
            <a:tailEnd/>
          </a:ln>
        </p:spPr>
        <p:txBody>
          <a:bodyPr wrap="square">
            <a:spAutoFit/>
          </a:bodyPr>
          <a:lstStyle/>
          <a:p>
            <a:pPr>
              <a:spcBef>
                <a:spcPct val="20000"/>
              </a:spcBef>
              <a:buClr>
                <a:srgbClr val="822433"/>
              </a:buClr>
            </a:pPr>
            <a:r>
              <a:rPr lang="en-GB" sz="1600" dirty="0" smtClean="0">
                <a:solidFill>
                  <a:srgbClr val="E5E5E5"/>
                </a:solidFill>
                <a:latin typeface="Palatino Linotype" pitchFamily="18" charset="0"/>
              </a:rPr>
              <a:t>TRANSLATE Workshop  </a:t>
            </a:r>
            <a:r>
              <a:rPr lang="en-GB" sz="1600" dirty="0">
                <a:solidFill>
                  <a:srgbClr val="E5E5E5"/>
                </a:solidFill>
                <a:latin typeface="Palatino Linotype" pitchFamily="18" charset="0"/>
              </a:rPr>
              <a:t>	</a:t>
            </a:r>
            <a:r>
              <a:rPr lang="en-GB" sz="1600" dirty="0" smtClean="0">
                <a:solidFill>
                  <a:srgbClr val="E5E5E5"/>
                </a:solidFill>
                <a:latin typeface="Palatino Linotype" pitchFamily="18" charset="0"/>
              </a:rPr>
              <a:t>Rome</a:t>
            </a:r>
            <a:r>
              <a:rPr lang="en-GB" sz="1600" dirty="0">
                <a:solidFill>
                  <a:srgbClr val="E5E5E5"/>
                </a:solidFill>
                <a:latin typeface="Palatino Linotype" pitchFamily="18" charset="0"/>
              </a:rPr>
              <a:t>	        </a:t>
            </a:r>
            <a:r>
              <a:rPr lang="en-GB" sz="1600" dirty="0" smtClean="0">
                <a:solidFill>
                  <a:srgbClr val="E5E5E5"/>
                </a:solidFill>
                <a:latin typeface="Palatino Linotype" pitchFamily="18" charset="0"/>
              </a:rPr>
              <a:t>14-18 May, 2014</a:t>
            </a:r>
            <a:endParaRPr lang="en-GB" sz="1600" dirty="0">
              <a:solidFill>
                <a:srgbClr val="E5E5E5"/>
              </a:solidFill>
              <a:latin typeface="Palatino Linotype" pitchFamily="18" charset="0"/>
            </a:endParaRPr>
          </a:p>
        </p:txBody>
      </p:sp>
      <p:sp>
        <p:nvSpPr>
          <p:cNvPr id="11" name="Rectangle 19"/>
          <p:cNvSpPr>
            <a:spLocks noChangeArrowheads="1"/>
          </p:cNvSpPr>
          <p:nvPr/>
        </p:nvSpPr>
        <p:spPr bwMode="auto">
          <a:xfrm>
            <a:off x="2281238" y="5340350"/>
            <a:ext cx="5713412" cy="355600"/>
          </a:xfrm>
          <a:prstGeom prst="rect">
            <a:avLst/>
          </a:prstGeom>
          <a:noFill/>
          <a:ln w="9525">
            <a:noFill/>
            <a:miter lim="800000"/>
            <a:headEnd/>
            <a:tailEnd/>
          </a:ln>
        </p:spPr>
        <p:txBody>
          <a:bodyPr lIns="18000" tIns="10800" rIns="18000" bIns="10800"/>
          <a:lstStyle/>
          <a:p>
            <a:pPr>
              <a:defRPr/>
            </a:pPr>
            <a:r>
              <a:rPr lang="en-US" sz="1600" i="1" dirty="0">
                <a:solidFill>
                  <a:schemeClr val="bg1"/>
                </a:solidFill>
                <a:latin typeface="+mn-lt"/>
              </a:rPr>
              <a:t>Dept. of </a:t>
            </a:r>
            <a:r>
              <a:rPr lang="en-US" sz="1600" i="1" dirty="0" smtClean="0">
                <a:solidFill>
                  <a:schemeClr val="bg1"/>
                </a:solidFill>
                <a:latin typeface="+mn-lt"/>
              </a:rPr>
              <a:t>Civil, Building and Environmental Engineering</a:t>
            </a:r>
            <a:endParaRPr lang="en-US" sz="1600" i="1" dirty="0">
              <a:solidFill>
                <a:schemeClr val="bg1"/>
              </a:solidFill>
              <a:latin typeface="+mn-lt"/>
            </a:endParaRPr>
          </a:p>
        </p:txBody>
      </p:sp>
      <p:pic>
        <p:nvPicPr>
          <p:cNvPr id="17413" name="Picture 13" descr="logo +marchio"/>
          <p:cNvPicPr>
            <a:picLocks noChangeAspect="1" noChangeArrowheads="1"/>
          </p:cNvPicPr>
          <p:nvPr/>
        </p:nvPicPr>
        <p:blipFill>
          <a:blip r:embed="rId3" cstate="print"/>
          <a:srcRect/>
          <a:stretch>
            <a:fillRect/>
          </a:stretch>
        </p:blipFill>
        <p:spPr bwMode="auto">
          <a:xfrm>
            <a:off x="-36513" y="4006850"/>
            <a:ext cx="9144001" cy="1146175"/>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olo 7"/>
          <p:cNvSpPr>
            <a:spLocks noGrp="1"/>
          </p:cNvSpPr>
          <p:nvPr>
            <p:ph type="title"/>
          </p:nvPr>
        </p:nvSpPr>
        <p:spPr/>
        <p:txBody>
          <a:bodyPr/>
          <a:lstStyle/>
          <a:p>
            <a:endParaRPr lang="en-US"/>
          </a:p>
        </p:txBody>
      </p:sp>
      <p:sp>
        <p:nvSpPr>
          <p:cNvPr id="5122" name="Segnaposto piè di pagina 4"/>
          <p:cNvSpPr>
            <a:spLocks noGrp="1"/>
          </p:cNvSpPr>
          <p:nvPr>
            <p:ph type="ftr" sz="quarter" idx="11"/>
          </p:nvPr>
        </p:nvSpPr>
        <p:spPr bwMode="auto">
          <a:xfrm>
            <a:off x="1219199" y="6146800"/>
            <a:ext cx="3530221" cy="457200"/>
          </a:xfrm>
          <a:noFill/>
          <a:ln>
            <a:miter lim="800000"/>
            <a:headEnd/>
            <a:tailEnd/>
          </a:ln>
        </p:spPr>
        <p:txBody>
          <a:bodyPr/>
          <a:lstStyle/>
          <a:p>
            <a:r>
              <a:rPr lang="en-GB" dirty="0" smtClean="0"/>
              <a:t>Translate - Sapienza University of Rome 14 May 2014</a:t>
            </a:r>
            <a:endParaRPr lang="it-IT" dirty="0" smtClean="0"/>
          </a:p>
        </p:txBody>
      </p:sp>
      <p:sp>
        <p:nvSpPr>
          <p:cNvPr id="7" name="Segnaposto numero diapositiva 5"/>
          <p:cNvSpPr>
            <a:spLocks noGrp="1"/>
          </p:cNvSpPr>
          <p:nvPr>
            <p:ph type="sldNum" sz="quarter" idx="12"/>
          </p:nvPr>
        </p:nvSpPr>
        <p:spPr/>
        <p:txBody>
          <a:bodyPr/>
          <a:lstStyle/>
          <a:p>
            <a:pPr>
              <a:defRPr/>
            </a:pPr>
            <a:fld id="{04A82BDA-12C1-4C4C-B01B-A18A564F6FBE}" type="slidenum">
              <a:rPr lang="it-IT"/>
              <a:pPr>
                <a:defRPr/>
              </a:pPr>
              <a:t>10</a:t>
            </a:fld>
            <a:endParaRPr lang="it-IT"/>
          </a:p>
        </p:txBody>
      </p:sp>
      <p:sp>
        <p:nvSpPr>
          <p:cNvPr id="5124" name="Segnaposto contenuto 2"/>
          <p:cNvSpPr>
            <a:spLocks noGrp="1"/>
          </p:cNvSpPr>
          <p:nvPr>
            <p:ph idx="4294967295"/>
          </p:nvPr>
        </p:nvSpPr>
        <p:spPr>
          <a:xfrm>
            <a:off x="1712913" y="928688"/>
            <a:ext cx="7431087" cy="4503737"/>
          </a:xfrm>
        </p:spPr>
        <p:txBody>
          <a:bodyPr/>
          <a:lstStyle/>
          <a:p>
            <a:pPr marL="358775" indent="-358775" eaLnBrk="1" hangingPunct="1">
              <a:buFont typeface="Arial" charset="0"/>
              <a:buNone/>
            </a:pPr>
            <a:r>
              <a:rPr lang="en-US" sz="4000" b="1" dirty="0" smtClean="0">
                <a:solidFill>
                  <a:srgbClr val="00B0F0"/>
                </a:solidFill>
              </a:rPr>
              <a:t>step 1</a:t>
            </a:r>
          </a:p>
          <a:p>
            <a:pPr marL="358775" indent="-358775" eaLnBrk="1" hangingPunct="1">
              <a:buFont typeface="Arial" charset="0"/>
              <a:buNone/>
            </a:pPr>
            <a:endParaRPr lang="en-US" sz="4000" dirty="0" smtClean="0"/>
          </a:p>
          <a:p>
            <a:pPr marL="358775" indent="-358775" eaLnBrk="1" hangingPunct="1">
              <a:buFont typeface="Arial" charset="0"/>
              <a:buNone/>
            </a:pPr>
            <a:r>
              <a:rPr lang="en-US" dirty="0" smtClean="0"/>
              <a:t>1975 - 77     computer graphics</a:t>
            </a:r>
          </a:p>
          <a:p>
            <a:pPr marL="358775" indent="-358775" eaLnBrk="1" hangingPunct="1">
              <a:buFont typeface="Arial" charset="0"/>
              <a:buNone/>
            </a:pPr>
            <a:endParaRPr lang="en-US" dirty="0" smtClean="0"/>
          </a:p>
          <a:p>
            <a:pPr marL="358775" indent="-358775" eaLnBrk="1" hangingPunct="1">
              <a:buFont typeface="Arial" charset="0"/>
              <a:buNone/>
            </a:pPr>
            <a:r>
              <a:rPr lang="en-US" dirty="0" smtClean="0"/>
              <a:t>IT industry : HP 1000, </a:t>
            </a:r>
            <a:r>
              <a:rPr lang="en-US" dirty="0" err="1" smtClean="0"/>
              <a:t>fortran</a:t>
            </a:r>
            <a:endParaRPr lang="en-US" dirty="0" smtClean="0"/>
          </a:p>
          <a:p>
            <a:pPr marL="358775" indent="-358775" eaLnBrk="1" hangingPunct="1">
              <a:buFont typeface="Arial" charset="0"/>
              <a:buNone/>
            </a:pPr>
            <a:r>
              <a:rPr lang="en-US" dirty="0" smtClean="0"/>
              <a:t>academia :   Maver</a:t>
            </a:r>
          </a:p>
          <a:p>
            <a:pPr marL="358775" indent="-358775" eaLnBrk="1" hangingPunct="1">
              <a:buFont typeface="Arial" charset="0"/>
              <a:buNone/>
            </a:pPr>
            <a:endParaRPr lang="en-US" dirty="0" smtClean="0"/>
          </a:p>
          <a:p>
            <a:pPr marL="358775" indent="-358775" eaLnBrk="1" hangingPunct="1">
              <a:buFont typeface="Arial" charset="0"/>
              <a:buNone/>
            </a:pPr>
            <a:r>
              <a:rPr lang="en-US" dirty="0" smtClean="0">
                <a:solidFill>
                  <a:srgbClr val="00B0F0"/>
                </a:solidFill>
              </a:rPr>
              <a:t>we:                </a:t>
            </a:r>
            <a:r>
              <a:rPr lang="en-US" dirty="0" smtClean="0"/>
              <a:t>drawing</a:t>
            </a:r>
          </a:p>
        </p:txBody>
      </p:sp>
      <p:sp>
        <p:nvSpPr>
          <p:cNvPr id="4" name="Segnaposto numero diapositiva 3"/>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C87B3C32-7818-4C9F-BE37-5D17203EA721}" type="slidenum">
              <a:rPr lang="it-IT" sz="1200">
                <a:solidFill>
                  <a:schemeClr val="tx1">
                    <a:tint val="75000"/>
                  </a:schemeClr>
                </a:solidFill>
                <a:latin typeface="+mn-lt"/>
                <a:cs typeface="+mn-cs"/>
              </a:rPr>
              <a:pPr algn="r" fontAlgn="auto">
                <a:spcBef>
                  <a:spcPts val="0"/>
                </a:spcBef>
                <a:spcAft>
                  <a:spcPts val="0"/>
                </a:spcAft>
                <a:defRPr/>
              </a:pPr>
              <a:t>10</a:t>
            </a:fld>
            <a:endParaRPr lang="it-IT" sz="1200">
              <a:solidFill>
                <a:schemeClr val="tx1">
                  <a:tint val="75000"/>
                </a:schemeClr>
              </a:solidFill>
              <a:latin typeface="+mn-lt"/>
              <a:cs typeface="+mn-c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olo 7"/>
          <p:cNvSpPr>
            <a:spLocks noGrp="1"/>
          </p:cNvSpPr>
          <p:nvPr>
            <p:ph type="title"/>
          </p:nvPr>
        </p:nvSpPr>
        <p:spPr/>
        <p:txBody>
          <a:bodyPr/>
          <a:lstStyle/>
          <a:p>
            <a:endParaRPr lang="en-US"/>
          </a:p>
        </p:txBody>
      </p:sp>
      <p:sp>
        <p:nvSpPr>
          <p:cNvPr id="6146" name="Segnaposto piè di pagina 4"/>
          <p:cNvSpPr>
            <a:spLocks noGrp="1"/>
          </p:cNvSpPr>
          <p:nvPr>
            <p:ph type="ftr" sz="quarter" idx="11"/>
          </p:nvPr>
        </p:nvSpPr>
        <p:spPr bwMode="auto">
          <a:xfrm>
            <a:off x="1219200" y="6146800"/>
            <a:ext cx="3721290" cy="457200"/>
          </a:xfrm>
          <a:noFill/>
          <a:ln>
            <a:miter lim="800000"/>
            <a:headEnd/>
            <a:tailEnd/>
          </a:ln>
        </p:spPr>
        <p:txBody>
          <a:bodyPr/>
          <a:lstStyle/>
          <a:p>
            <a:r>
              <a:rPr lang="en-GB" dirty="0" smtClean="0"/>
              <a:t>Translate - Sapienza University of Rome 14 May 2014</a:t>
            </a:r>
            <a:endParaRPr lang="it-IT" dirty="0" smtClean="0"/>
          </a:p>
        </p:txBody>
      </p:sp>
      <p:sp>
        <p:nvSpPr>
          <p:cNvPr id="9" name="Segnaposto numero diapositiva 8"/>
          <p:cNvSpPr>
            <a:spLocks noGrp="1"/>
          </p:cNvSpPr>
          <p:nvPr>
            <p:ph type="sldNum" sz="quarter" idx="12"/>
          </p:nvPr>
        </p:nvSpPr>
        <p:spPr/>
        <p:txBody>
          <a:bodyPr/>
          <a:lstStyle/>
          <a:p>
            <a:pPr>
              <a:defRPr/>
            </a:pPr>
            <a:r>
              <a:rPr lang="it-IT" smtClean="0"/>
              <a:t> </a:t>
            </a:r>
            <a:fld id="{6822A574-ABF2-49A9-89AB-D7E1C0C2ED5A}" type="slidenum">
              <a:rPr lang="it-IT" smtClean="0"/>
              <a:pPr>
                <a:defRPr/>
              </a:pPr>
              <a:t>11</a:t>
            </a:fld>
            <a:endParaRPr lang="it-IT"/>
          </a:p>
        </p:txBody>
      </p:sp>
      <p:sp>
        <p:nvSpPr>
          <p:cNvPr id="6148" name="Segnaposto contenuto 2"/>
          <p:cNvSpPr>
            <a:spLocks noGrp="1"/>
          </p:cNvSpPr>
          <p:nvPr>
            <p:ph idx="4294967295"/>
          </p:nvPr>
        </p:nvSpPr>
        <p:spPr>
          <a:xfrm>
            <a:off x="1671638" y="928688"/>
            <a:ext cx="7472362" cy="5197475"/>
          </a:xfrm>
        </p:spPr>
        <p:txBody>
          <a:bodyPr/>
          <a:lstStyle/>
          <a:p>
            <a:pPr eaLnBrk="1" hangingPunct="1">
              <a:buFont typeface="Arial" charset="0"/>
              <a:buNone/>
            </a:pPr>
            <a:r>
              <a:rPr lang="en-US" sz="4000" b="1" smtClean="0">
                <a:solidFill>
                  <a:srgbClr val="00B0F0"/>
                </a:solidFill>
              </a:rPr>
              <a:t>step 2</a:t>
            </a:r>
          </a:p>
          <a:p>
            <a:pPr eaLnBrk="1" hangingPunct="1">
              <a:buFont typeface="Arial" charset="0"/>
              <a:buNone/>
            </a:pPr>
            <a:endParaRPr lang="en-US" sz="3600" smtClean="0"/>
          </a:p>
          <a:p>
            <a:pPr eaLnBrk="1" hangingPunct="1">
              <a:buFont typeface="Arial" charset="0"/>
              <a:buNone/>
            </a:pPr>
            <a:r>
              <a:rPr lang="en-US" smtClean="0"/>
              <a:t>1977 – 79:    geometry</a:t>
            </a:r>
          </a:p>
          <a:p>
            <a:pPr eaLnBrk="1" hangingPunct="1">
              <a:buFont typeface="Arial" charset="0"/>
              <a:buNone/>
            </a:pPr>
            <a:endParaRPr lang="en-US" smtClean="0"/>
          </a:p>
          <a:p>
            <a:pPr eaLnBrk="1" hangingPunct="1">
              <a:buFont typeface="Arial" charset="0"/>
              <a:buNone/>
            </a:pPr>
            <a:r>
              <a:rPr lang="en-US" smtClean="0"/>
              <a:t>IT industry :  Vax-VMS</a:t>
            </a:r>
          </a:p>
          <a:p>
            <a:pPr eaLnBrk="1" hangingPunct="1">
              <a:buFont typeface="Arial" charset="0"/>
              <a:buNone/>
            </a:pPr>
            <a:r>
              <a:rPr lang="en-US" smtClean="0"/>
              <a:t>academia :   solid modeling  Eastman</a:t>
            </a:r>
          </a:p>
          <a:p>
            <a:pPr eaLnBrk="1" hangingPunct="1">
              <a:buFont typeface="Arial" charset="0"/>
              <a:buNone/>
            </a:pPr>
            <a:endParaRPr lang="en-US" smtClean="0"/>
          </a:p>
          <a:p>
            <a:pPr eaLnBrk="1" hangingPunct="1">
              <a:buFont typeface="Arial" charset="0"/>
              <a:buNone/>
            </a:pPr>
            <a:r>
              <a:rPr lang="en-US" smtClean="0">
                <a:solidFill>
                  <a:srgbClr val="00B0F0"/>
                </a:solidFill>
              </a:rPr>
              <a:t>we </a:t>
            </a:r>
            <a:r>
              <a:rPr lang="en-US" smtClean="0">
                <a:solidFill>
                  <a:srgbClr val="FF0000"/>
                </a:solidFill>
              </a:rPr>
              <a:t>:               </a:t>
            </a:r>
            <a:r>
              <a:rPr lang="en-US" smtClean="0"/>
              <a:t>topology</a:t>
            </a:r>
            <a:endParaRPr lang="it-IT" smtClean="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title"/>
          </p:nvPr>
        </p:nvSpPr>
        <p:spPr/>
        <p:txBody>
          <a:bodyPr/>
          <a:lstStyle/>
          <a:p>
            <a:endParaRPr lang="en-US"/>
          </a:p>
        </p:txBody>
      </p:sp>
      <p:sp>
        <p:nvSpPr>
          <p:cNvPr id="7170" name="Segnaposto piè di pagina 4"/>
          <p:cNvSpPr>
            <a:spLocks noGrp="1"/>
          </p:cNvSpPr>
          <p:nvPr>
            <p:ph type="ftr" sz="quarter" idx="11"/>
          </p:nvPr>
        </p:nvSpPr>
        <p:spPr bwMode="auto">
          <a:xfrm>
            <a:off x="1219199" y="6187744"/>
            <a:ext cx="3502925" cy="457200"/>
          </a:xfrm>
          <a:noFill/>
          <a:ln>
            <a:miter lim="800000"/>
            <a:headEnd/>
            <a:tailEnd/>
          </a:ln>
        </p:spPr>
        <p:txBody>
          <a:bodyPr/>
          <a:lstStyle/>
          <a:p>
            <a:r>
              <a:rPr lang="en-GB" dirty="0" smtClean="0"/>
              <a:t>Translate - Sapienza University of Rome 14 May 2014</a:t>
            </a:r>
            <a:endParaRPr lang="it-IT" dirty="0" smtClean="0"/>
          </a:p>
        </p:txBody>
      </p:sp>
      <p:sp>
        <p:nvSpPr>
          <p:cNvPr id="5" name="Segnaposto numero diapositiva 5"/>
          <p:cNvSpPr>
            <a:spLocks noGrp="1"/>
          </p:cNvSpPr>
          <p:nvPr>
            <p:ph type="sldNum" sz="quarter" idx="12"/>
          </p:nvPr>
        </p:nvSpPr>
        <p:spPr/>
        <p:txBody>
          <a:bodyPr/>
          <a:lstStyle/>
          <a:p>
            <a:pPr>
              <a:defRPr/>
            </a:pPr>
            <a:fld id="{108D6B8A-F8B4-4573-8C44-73C6FFD2ED5B}" type="slidenum">
              <a:rPr lang="it-IT"/>
              <a:pPr>
                <a:defRPr/>
              </a:pPr>
              <a:t>12</a:t>
            </a:fld>
            <a:endParaRPr lang="it-IT"/>
          </a:p>
        </p:txBody>
      </p:sp>
      <p:pic>
        <p:nvPicPr>
          <p:cNvPr id="7172" name="Picture 13" descr="D cover001"/>
          <p:cNvPicPr>
            <a:picLocks noChangeAspect="1" noChangeArrowheads="1"/>
          </p:cNvPicPr>
          <p:nvPr/>
        </p:nvPicPr>
        <p:blipFill>
          <a:blip r:embed="rId2" cstate="print"/>
          <a:srcRect/>
          <a:stretch>
            <a:fillRect/>
          </a:stretch>
        </p:blipFill>
        <p:spPr bwMode="auto">
          <a:xfrm>
            <a:off x="395288" y="333375"/>
            <a:ext cx="4143375" cy="5903913"/>
          </a:xfrm>
          <a:prstGeom prst="rect">
            <a:avLst/>
          </a:prstGeom>
          <a:noFill/>
          <a:ln w="9525">
            <a:noFill/>
            <a:miter lim="800000"/>
            <a:headEnd/>
            <a:tailEnd/>
          </a:ln>
        </p:spPr>
      </p:pic>
      <p:pic>
        <p:nvPicPr>
          <p:cNvPr id="7173" name="Picture 16" descr="planarità"/>
          <p:cNvPicPr>
            <a:picLocks noChangeAspect="1" noChangeArrowheads="1"/>
          </p:cNvPicPr>
          <p:nvPr/>
        </p:nvPicPr>
        <p:blipFill>
          <a:blip r:embed="rId3" cstate="print"/>
          <a:srcRect/>
          <a:stretch>
            <a:fillRect/>
          </a:stretch>
        </p:blipFill>
        <p:spPr bwMode="auto">
          <a:xfrm>
            <a:off x="4787900" y="333375"/>
            <a:ext cx="4043363" cy="5903913"/>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title"/>
          </p:nvPr>
        </p:nvSpPr>
        <p:spPr/>
        <p:txBody>
          <a:bodyPr/>
          <a:lstStyle/>
          <a:p>
            <a:endParaRPr lang="en-US"/>
          </a:p>
        </p:txBody>
      </p:sp>
      <p:sp>
        <p:nvSpPr>
          <p:cNvPr id="8194" name="Segnaposto piè di pagina 4"/>
          <p:cNvSpPr>
            <a:spLocks noGrp="1"/>
          </p:cNvSpPr>
          <p:nvPr>
            <p:ph type="ftr" sz="quarter" idx="11"/>
          </p:nvPr>
        </p:nvSpPr>
        <p:spPr bwMode="auto">
          <a:xfrm>
            <a:off x="1219199" y="6269632"/>
            <a:ext cx="3502925" cy="457200"/>
          </a:xfrm>
          <a:noFill/>
          <a:ln>
            <a:miter lim="800000"/>
            <a:headEnd/>
            <a:tailEnd/>
          </a:ln>
        </p:spPr>
        <p:txBody>
          <a:bodyPr/>
          <a:lstStyle/>
          <a:p>
            <a:r>
              <a:rPr lang="en-GB" dirty="0" smtClean="0"/>
              <a:t>Translate - Sapienza University of Rome 14 May 2014</a:t>
            </a:r>
            <a:endParaRPr lang="it-IT" dirty="0" smtClean="0"/>
          </a:p>
        </p:txBody>
      </p:sp>
      <p:sp>
        <p:nvSpPr>
          <p:cNvPr id="6" name="Segnaposto numero diapositiva 5"/>
          <p:cNvSpPr>
            <a:spLocks noGrp="1"/>
          </p:cNvSpPr>
          <p:nvPr>
            <p:ph type="sldNum" sz="quarter" idx="12"/>
          </p:nvPr>
        </p:nvSpPr>
        <p:spPr/>
        <p:txBody>
          <a:bodyPr/>
          <a:lstStyle/>
          <a:p>
            <a:pPr>
              <a:defRPr/>
            </a:pPr>
            <a:fld id="{93F4CC89-C1CB-46E9-B47F-4A0AE66FD761}" type="slidenum">
              <a:rPr lang="it-IT"/>
              <a:pPr>
                <a:defRPr/>
              </a:pPr>
              <a:t>13</a:t>
            </a:fld>
            <a:endParaRPr lang="it-IT"/>
          </a:p>
        </p:txBody>
      </p:sp>
      <p:pic>
        <p:nvPicPr>
          <p:cNvPr id="8196" name="Picture 4" descr="C cover001"/>
          <p:cNvPicPr>
            <a:picLocks noGrp="1" noChangeAspect="1" noChangeArrowheads="1"/>
          </p:cNvPicPr>
          <p:nvPr>
            <p:ph type="body" idx="4294967295"/>
          </p:nvPr>
        </p:nvPicPr>
        <p:blipFill>
          <a:blip r:embed="rId2" cstate="print"/>
          <a:srcRect/>
          <a:stretch>
            <a:fillRect/>
          </a:stretch>
        </p:blipFill>
        <p:spPr>
          <a:xfrm>
            <a:off x="0" y="549275"/>
            <a:ext cx="4011613" cy="5721350"/>
          </a:xfrm>
        </p:spPr>
      </p:pic>
      <p:pic>
        <p:nvPicPr>
          <p:cNvPr id="8197" name="Picture 5" descr="B img004"/>
          <p:cNvPicPr>
            <a:picLocks noChangeAspect="1" noChangeArrowheads="1"/>
          </p:cNvPicPr>
          <p:nvPr/>
        </p:nvPicPr>
        <p:blipFill>
          <a:blip r:embed="rId3" cstate="print"/>
          <a:srcRect/>
          <a:stretch>
            <a:fillRect/>
          </a:stretch>
        </p:blipFill>
        <p:spPr bwMode="auto">
          <a:xfrm>
            <a:off x="4284663" y="557213"/>
            <a:ext cx="4859337" cy="2881312"/>
          </a:xfrm>
          <a:prstGeom prst="rect">
            <a:avLst/>
          </a:prstGeom>
          <a:noFill/>
          <a:ln w="9525">
            <a:noFill/>
            <a:miter lim="800000"/>
            <a:headEnd/>
            <a:tailEnd/>
          </a:ln>
        </p:spPr>
      </p:pic>
      <p:pic>
        <p:nvPicPr>
          <p:cNvPr id="8198" name="Picture 6" descr="B img003"/>
          <p:cNvPicPr>
            <a:picLocks noChangeAspect="1" noChangeArrowheads="1"/>
          </p:cNvPicPr>
          <p:nvPr/>
        </p:nvPicPr>
        <p:blipFill>
          <a:blip r:embed="rId4" cstate="print"/>
          <a:srcRect/>
          <a:stretch>
            <a:fillRect/>
          </a:stretch>
        </p:blipFill>
        <p:spPr bwMode="auto">
          <a:xfrm>
            <a:off x="4284663" y="3665538"/>
            <a:ext cx="4859337" cy="257810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olo 7"/>
          <p:cNvSpPr>
            <a:spLocks noGrp="1"/>
          </p:cNvSpPr>
          <p:nvPr>
            <p:ph type="title"/>
          </p:nvPr>
        </p:nvSpPr>
        <p:spPr/>
        <p:txBody>
          <a:bodyPr/>
          <a:lstStyle/>
          <a:p>
            <a:endParaRPr lang="en-US"/>
          </a:p>
        </p:txBody>
      </p:sp>
      <p:sp>
        <p:nvSpPr>
          <p:cNvPr id="9218" name="Segnaposto piè di pagina 4"/>
          <p:cNvSpPr>
            <a:spLocks noGrp="1"/>
          </p:cNvSpPr>
          <p:nvPr>
            <p:ph type="ftr" sz="quarter" idx="11"/>
          </p:nvPr>
        </p:nvSpPr>
        <p:spPr bwMode="auto">
          <a:xfrm>
            <a:off x="1219199" y="6146800"/>
            <a:ext cx="3516573" cy="457200"/>
          </a:xfrm>
          <a:noFill/>
          <a:ln>
            <a:miter lim="800000"/>
            <a:headEnd/>
            <a:tailEnd/>
          </a:ln>
        </p:spPr>
        <p:txBody>
          <a:bodyPr/>
          <a:lstStyle/>
          <a:p>
            <a:r>
              <a:rPr lang="en-GB" dirty="0" smtClean="0"/>
              <a:t>Translate - Sapienza University of Rome 14 May 2014</a:t>
            </a:r>
            <a:endParaRPr lang="it-IT" dirty="0" smtClean="0"/>
          </a:p>
        </p:txBody>
      </p:sp>
      <p:sp>
        <p:nvSpPr>
          <p:cNvPr id="7" name="Segnaposto numero diapositiva 5"/>
          <p:cNvSpPr>
            <a:spLocks noGrp="1"/>
          </p:cNvSpPr>
          <p:nvPr>
            <p:ph type="sldNum" sz="quarter" idx="12"/>
          </p:nvPr>
        </p:nvSpPr>
        <p:spPr/>
        <p:txBody>
          <a:bodyPr/>
          <a:lstStyle/>
          <a:p>
            <a:pPr>
              <a:defRPr/>
            </a:pPr>
            <a:fld id="{9F599914-7870-49D5-8A44-47C32E859A8C}" type="slidenum">
              <a:rPr lang="it-IT"/>
              <a:pPr>
                <a:defRPr/>
              </a:pPr>
              <a:t>14</a:t>
            </a:fld>
            <a:endParaRPr lang="it-IT"/>
          </a:p>
        </p:txBody>
      </p:sp>
      <p:sp>
        <p:nvSpPr>
          <p:cNvPr id="9220" name="Segnaposto contenuto 2"/>
          <p:cNvSpPr>
            <a:spLocks noGrp="1"/>
          </p:cNvSpPr>
          <p:nvPr>
            <p:ph idx="4294967295"/>
          </p:nvPr>
        </p:nvSpPr>
        <p:spPr>
          <a:xfrm>
            <a:off x="1600200" y="981075"/>
            <a:ext cx="7543800" cy="5340350"/>
          </a:xfrm>
        </p:spPr>
        <p:txBody>
          <a:bodyPr/>
          <a:lstStyle/>
          <a:p>
            <a:pPr eaLnBrk="1" hangingPunct="1">
              <a:buFont typeface="Arial" charset="0"/>
              <a:buNone/>
              <a:tabLst>
                <a:tab pos="358775" algn="l"/>
              </a:tabLst>
            </a:pPr>
            <a:r>
              <a:rPr lang="en-US" sz="4000" b="1" smtClean="0">
                <a:solidFill>
                  <a:srgbClr val="00B0F0"/>
                </a:solidFill>
              </a:rPr>
              <a:t>step 3</a:t>
            </a:r>
          </a:p>
          <a:p>
            <a:pPr eaLnBrk="1" hangingPunct="1">
              <a:buFont typeface="Arial" charset="0"/>
              <a:buNone/>
              <a:tabLst>
                <a:tab pos="358775" algn="l"/>
              </a:tabLst>
            </a:pPr>
            <a:endParaRPr lang="en-US" sz="4000" smtClean="0"/>
          </a:p>
          <a:p>
            <a:pPr eaLnBrk="1" hangingPunct="1">
              <a:buFont typeface="Arial" charset="0"/>
              <a:buNone/>
              <a:tabLst>
                <a:tab pos="358775" algn="l"/>
              </a:tabLst>
            </a:pPr>
            <a:r>
              <a:rPr lang="en-US" smtClean="0"/>
              <a:t>1979 – 82    CAD, shape grammars</a:t>
            </a:r>
          </a:p>
          <a:p>
            <a:pPr eaLnBrk="1" hangingPunct="1">
              <a:buFont typeface="Arial" charset="0"/>
              <a:buNone/>
              <a:tabLst>
                <a:tab pos="358775" algn="l"/>
              </a:tabLst>
            </a:pPr>
            <a:endParaRPr lang="en-US" smtClean="0"/>
          </a:p>
          <a:p>
            <a:pPr eaLnBrk="1" hangingPunct="1">
              <a:buFont typeface="Arial" charset="0"/>
              <a:buNone/>
              <a:tabLst>
                <a:tab pos="358775" algn="l"/>
              </a:tabLst>
            </a:pPr>
            <a:r>
              <a:rPr lang="en-US" smtClean="0"/>
              <a:t>IT industry : Apple, IBM AT, XT, PADL-2</a:t>
            </a:r>
          </a:p>
          <a:p>
            <a:pPr eaLnBrk="1" hangingPunct="1">
              <a:buFont typeface="Arial" charset="0"/>
              <a:buNone/>
              <a:tabLst>
                <a:tab pos="358775" algn="l"/>
              </a:tabLst>
            </a:pPr>
            <a:r>
              <a:rPr lang="en-US" smtClean="0"/>
              <a:t>academia :   Mitchell,  Stiny</a:t>
            </a:r>
          </a:p>
          <a:p>
            <a:pPr eaLnBrk="1" hangingPunct="1">
              <a:buFont typeface="Arial" charset="0"/>
              <a:buNone/>
              <a:tabLst>
                <a:tab pos="358775" algn="l"/>
              </a:tabLst>
            </a:pPr>
            <a:endParaRPr lang="en-US" smtClean="0"/>
          </a:p>
          <a:p>
            <a:pPr eaLnBrk="1" hangingPunct="1">
              <a:buFont typeface="Arial" charset="0"/>
              <a:buNone/>
              <a:tabLst>
                <a:tab pos="358775" algn="l"/>
              </a:tabLst>
            </a:pPr>
            <a:r>
              <a:rPr lang="en-US" smtClean="0">
                <a:solidFill>
                  <a:srgbClr val="00B0F0"/>
                </a:solidFill>
              </a:rPr>
              <a:t>we :              </a:t>
            </a:r>
            <a:r>
              <a:rPr lang="en-US" smtClean="0"/>
              <a:t>automatic generation of plans</a:t>
            </a:r>
            <a:endParaRPr lang="it-IT" smtClean="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title"/>
          </p:nvPr>
        </p:nvSpPr>
        <p:spPr/>
        <p:txBody>
          <a:bodyPr/>
          <a:lstStyle/>
          <a:p>
            <a:endParaRPr lang="en-US"/>
          </a:p>
        </p:txBody>
      </p:sp>
      <p:sp>
        <p:nvSpPr>
          <p:cNvPr id="10242" name="Segnaposto piè di pagina 4"/>
          <p:cNvSpPr>
            <a:spLocks noGrp="1"/>
          </p:cNvSpPr>
          <p:nvPr>
            <p:ph type="ftr" sz="quarter" idx="11"/>
          </p:nvPr>
        </p:nvSpPr>
        <p:spPr bwMode="auto">
          <a:xfrm>
            <a:off x="1219199" y="6228688"/>
            <a:ext cx="3734937" cy="457200"/>
          </a:xfrm>
          <a:noFill/>
          <a:ln>
            <a:miter lim="800000"/>
            <a:headEnd/>
            <a:tailEnd/>
          </a:ln>
        </p:spPr>
        <p:txBody>
          <a:bodyPr/>
          <a:lstStyle/>
          <a:p>
            <a:r>
              <a:rPr lang="en-GB" dirty="0" smtClean="0"/>
              <a:t>Translate - Sapienza University of Rome 14 May 2014</a:t>
            </a:r>
            <a:endParaRPr lang="it-IT" dirty="0" smtClean="0"/>
          </a:p>
        </p:txBody>
      </p:sp>
      <p:sp>
        <p:nvSpPr>
          <p:cNvPr id="5" name="Segnaposto numero diapositiva 5"/>
          <p:cNvSpPr>
            <a:spLocks noGrp="1"/>
          </p:cNvSpPr>
          <p:nvPr>
            <p:ph type="sldNum" sz="quarter" idx="12"/>
          </p:nvPr>
        </p:nvSpPr>
        <p:spPr/>
        <p:txBody>
          <a:bodyPr/>
          <a:lstStyle/>
          <a:p>
            <a:pPr>
              <a:defRPr/>
            </a:pPr>
            <a:fld id="{56FA2CE5-C7E0-4A8D-BD4A-0FFFDC682B1F}" type="slidenum">
              <a:rPr lang="it-IT"/>
              <a:pPr>
                <a:defRPr/>
              </a:pPr>
              <a:t>15</a:t>
            </a:fld>
            <a:endParaRPr lang="it-IT"/>
          </a:p>
        </p:txBody>
      </p:sp>
      <p:pic>
        <p:nvPicPr>
          <p:cNvPr id="10244" name="Picture 4" descr="img002"/>
          <p:cNvPicPr>
            <a:picLocks noChangeAspect="1" noChangeArrowheads="1"/>
          </p:cNvPicPr>
          <p:nvPr/>
        </p:nvPicPr>
        <p:blipFill rotWithShape="1">
          <a:blip r:embed="rId2" cstate="print"/>
          <a:srcRect l="1067" t="751" r="1610" b="1369"/>
          <a:stretch/>
        </p:blipFill>
        <p:spPr bwMode="auto">
          <a:xfrm>
            <a:off x="4561114" y="261256"/>
            <a:ext cx="4278086" cy="5780315"/>
          </a:xfrm>
          <a:prstGeom prst="rect">
            <a:avLst/>
          </a:prstGeom>
          <a:noFill/>
          <a:ln w="9525">
            <a:noFill/>
            <a:miter lim="800000"/>
            <a:headEnd/>
            <a:tailEnd/>
          </a:ln>
        </p:spPr>
      </p:pic>
      <p:pic>
        <p:nvPicPr>
          <p:cNvPr id="10245" name="Picture 5" descr="cover001"/>
          <p:cNvPicPr>
            <a:picLocks noChangeAspect="1" noChangeArrowheads="1"/>
          </p:cNvPicPr>
          <p:nvPr/>
        </p:nvPicPr>
        <p:blipFill rotWithShape="1">
          <a:blip r:embed="rId3" cstate="print"/>
          <a:srcRect l="2962" t="1119" r="1069" b="1185"/>
          <a:stretch/>
        </p:blipFill>
        <p:spPr bwMode="auto">
          <a:xfrm>
            <a:off x="315686" y="283029"/>
            <a:ext cx="3973285" cy="5769428"/>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olo 7"/>
          <p:cNvSpPr>
            <a:spLocks noGrp="1"/>
          </p:cNvSpPr>
          <p:nvPr>
            <p:ph type="title"/>
          </p:nvPr>
        </p:nvSpPr>
        <p:spPr/>
        <p:txBody>
          <a:bodyPr/>
          <a:lstStyle/>
          <a:p>
            <a:endParaRPr lang="en-US"/>
          </a:p>
        </p:txBody>
      </p:sp>
      <p:sp>
        <p:nvSpPr>
          <p:cNvPr id="11266" name="Segnaposto piè di pagina 4"/>
          <p:cNvSpPr>
            <a:spLocks noGrp="1"/>
          </p:cNvSpPr>
          <p:nvPr>
            <p:ph type="ftr" sz="quarter" idx="11"/>
          </p:nvPr>
        </p:nvSpPr>
        <p:spPr bwMode="auto">
          <a:xfrm>
            <a:off x="1219199" y="6146800"/>
            <a:ext cx="3666699" cy="457200"/>
          </a:xfrm>
          <a:noFill/>
          <a:ln>
            <a:miter lim="800000"/>
            <a:headEnd/>
            <a:tailEnd/>
          </a:ln>
        </p:spPr>
        <p:txBody>
          <a:bodyPr/>
          <a:lstStyle/>
          <a:p>
            <a:r>
              <a:rPr lang="en-GB" dirty="0" smtClean="0"/>
              <a:t>Translate - Sapienza University of Rome 14 May 2014</a:t>
            </a:r>
            <a:endParaRPr lang="it-IT" dirty="0" smtClean="0"/>
          </a:p>
        </p:txBody>
      </p:sp>
      <p:sp>
        <p:nvSpPr>
          <p:cNvPr id="7" name="Segnaposto numero diapositiva 5"/>
          <p:cNvSpPr>
            <a:spLocks noGrp="1"/>
          </p:cNvSpPr>
          <p:nvPr>
            <p:ph type="sldNum" sz="quarter" idx="12"/>
          </p:nvPr>
        </p:nvSpPr>
        <p:spPr/>
        <p:txBody>
          <a:bodyPr/>
          <a:lstStyle/>
          <a:p>
            <a:pPr>
              <a:defRPr/>
            </a:pPr>
            <a:fld id="{B3B46F17-C8EC-48CD-A742-0C8CC176D52E}" type="slidenum">
              <a:rPr lang="it-IT"/>
              <a:pPr>
                <a:defRPr/>
              </a:pPr>
              <a:t>16</a:t>
            </a:fld>
            <a:endParaRPr lang="it-IT"/>
          </a:p>
        </p:txBody>
      </p:sp>
      <p:sp>
        <p:nvSpPr>
          <p:cNvPr id="11268" name="Segnaposto contenuto 2"/>
          <p:cNvSpPr>
            <a:spLocks noGrp="1"/>
          </p:cNvSpPr>
          <p:nvPr>
            <p:ph idx="4294967295"/>
          </p:nvPr>
        </p:nvSpPr>
        <p:spPr>
          <a:xfrm>
            <a:off x="1457325" y="908050"/>
            <a:ext cx="7686675" cy="5218113"/>
          </a:xfrm>
        </p:spPr>
        <p:txBody>
          <a:bodyPr/>
          <a:lstStyle/>
          <a:p>
            <a:pPr eaLnBrk="1" hangingPunct="1">
              <a:buFont typeface="Arial" charset="0"/>
              <a:buNone/>
            </a:pPr>
            <a:r>
              <a:rPr lang="en-US" sz="4000" b="1" dirty="0" smtClean="0">
                <a:solidFill>
                  <a:srgbClr val="00B0F0"/>
                </a:solidFill>
              </a:rPr>
              <a:t>step 4</a:t>
            </a:r>
          </a:p>
          <a:p>
            <a:pPr eaLnBrk="1" hangingPunct="1">
              <a:buFont typeface="Arial" charset="0"/>
              <a:buNone/>
            </a:pPr>
            <a:endParaRPr lang="en-US" sz="3600" dirty="0" smtClean="0"/>
          </a:p>
          <a:p>
            <a:pPr eaLnBrk="1" hangingPunct="1">
              <a:buFont typeface="Arial" charset="0"/>
              <a:buNone/>
            </a:pPr>
            <a:r>
              <a:rPr lang="en-US" dirty="0" smtClean="0"/>
              <a:t>1982 – 86     artificial intelligence </a:t>
            </a:r>
          </a:p>
          <a:p>
            <a:pPr eaLnBrk="1" hangingPunct="1">
              <a:buFont typeface="Arial" charset="0"/>
              <a:buNone/>
            </a:pPr>
            <a:endParaRPr lang="en-US" dirty="0" smtClean="0"/>
          </a:p>
          <a:p>
            <a:pPr eaLnBrk="1" hangingPunct="1">
              <a:buFont typeface="Arial" charset="0"/>
              <a:buNone/>
            </a:pPr>
            <a:r>
              <a:rPr lang="en-US" dirty="0" smtClean="0"/>
              <a:t>IT industry:  Prolog, Rucaps</a:t>
            </a:r>
          </a:p>
          <a:p>
            <a:pPr eaLnBrk="1" hangingPunct="1">
              <a:buNone/>
            </a:pPr>
            <a:r>
              <a:rPr lang="en-US" dirty="0" smtClean="0"/>
              <a:t>academia:    J. Gero, I.K. </a:t>
            </a:r>
            <a:r>
              <a:rPr lang="en-US" dirty="0" err="1" smtClean="0"/>
              <a:t>Petrovic</a:t>
            </a:r>
            <a:endParaRPr lang="en-US" dirty="0" smtClean="0"/>
          </a:p>
          <a:p>
            <a:pPr eaLnBrk="1" hangingPunct="1">
              <a:buFont typeface="Arial" charset="0"/>
              <a:buNone/>
            </a:pPr>
            <a:endParaRPr lang="en-US" dirty="0" smtClean="0"/>
          </a:p>
          <a:p>
            <a:pPr eaLnBrk="1" hangingPunct="1">
              <a:buFont typeface="Arial" charset="0"/>
              <a:buNone/>
            </a:pPr>
            <a:r>
              <a:rPr lang="en-US" dirty="0" smtClean="0">
                <a:solidFill>
                  <a:srgbClr val="00B0F0"/>
                </a:solidFill>
              </a:rPr>
              <a:t>we :               </a:t>
            </a:r>
            <a:r>
              <a:rPr lang="en-US" dirty="0" smtClean="0"/>
              <a:t>exploring AI applications</a:t>
            </a:r>
            <a:endParaRPr lang="it-IT" dirty="0" smtClean="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title"/>
          </p:nvPr>
        </p:nvSpPr>
        <p:spPr/>
        <p:txBody>
          <a:bodyPr/>
          <a:lstStyle/>
          <a:p>
            <a:endParaRPr lang="en-US"/>
          </a:p>
        </p:txBody>
      </p:sp>
      <p:sp>
        <p:nvSpPr>
          <p:cNvPr id="12290" name="Segnaposto piè di pagina 4"/>
          <p:cNvSpPr>
            <a:spLocks noGrp="1"/>
          </p:cNvSpPr>
          <p:nvPr>
            <p:ph type="ftr" sz="quarter" idx="11"/>
          </p:nvPr>
        </p:nvSpPr>
        <p:spPr bwMode="auto">
          <a:xfrm>
            <a:off x="1219199" y="6228688"/>
            <a:ext cx="3502925" cy="457200"/>
          </a:xfrm>
          <a:noFill/>
          <a:ln>
            <a:miter lim="800000"/>
            <a:headEnd/>
            <a:tailEnd/>
          </a:ln>
        </p:spPr>
        <p:txBody>
          <a:bodyPr/>
          <a:lstStyle/>
          <a:p>
            <a:r>
              <a:rPr lang="en-GB" dirty="0" smtClean="0"/>
              <a:t>Translate - Sapienza University of Rome 14 May 2014</a:t>
            </a:r>
            <a:endParaRPr lang="it-IT" dirty="0" smtClean="0"/>
          </a:p>
        </p:txBody>
      </p:sp>
      <p:sp>
        <p:nvSpPr>
          <p:cNvPr id="5" name="Segnaposto numero diapositiva 5"/>
          <p:cNvSpPr>
            <a:spLocks noGrp="1"/>
          </p:cNvSpPr>
          <p:nvPr>
            <p:ph type="sldNum" sz="quarter" idx="12"/>
          </p:nvPr>
        </p:nvSpPr>
        <p:spPr/>
        <p:txBody>
          <a:bodyPr/>
          <a:lstStyle/>
          <a:p>
            <a:pPr>
              <a:defRPr/>
            </a:pPr>
            <a:fld id="{52770501-55FF-40BF-BF81-9FB230D5A023}" type="slidenum">
              <a:rPr lang="it-IT"/>
              <a:pPr>
                <a:defRPr/>
              </a:pPr>
              <a:t>17</a:t>
            </a:fld>
            <a:endParaRPr lang="it-IT"/>
          </a:p>
        </p:txBody>
      </p:sp>
      <p:pic>
        <p:nvPicPr>
          <p:cNvPr id="12292" name="Picture 5" descr="E cover001"/>
          <p:cNvPicPr>
            <a:picLocks noChangeAspect="1" noChangeArrowheads="1"/>
          </p:cNvPicPr>
          <p:nvPr/>
        </p:nvPicPr>
        <p:blipFill>
          <a:blip r:embed="rId2" cstate="print"/>
          <a:srcRect/>
          <a:stretch>
            <a:fillRect/>
          </a:stretch>
        </p:blipFill>
        <p:spPr bwMode="auto">
          <a:xfrm>
            <a:off x="395288" y="285178"/>
            <a:ext cx="4092575" cy="5832475"/>
          </a:xfrm>
          <a:prstGeom prst="rect">
            <a:avLst/>
          </a:prstGeom>
          <a:noFill/>
          <a:ln w="9525">
            <a:noFill/>
            <a:miter lim="800000"/>
            <a:headEnd/>
            <a:tailEnd/>
          </a:ln>
        </p:spPr>
      </p:pic>
      <p:pic>
        <p:nvPicPr>
          <p:cNvPr id="12293" name="Picture 8" descr="E img003"/>
          <p:cNvPicPr>
            <a:picLocks noChangeAspect="1" noChangeArrowheads="1"/>
          </p:cNvPicPr>
          <p:nvPr/>
        </p:nvPicPr>
        <p:blipFill>
          <a:blip r:embed="rId3" cstate="print"/>
          <a:srcRect/>
          <a:stretch>
            <a:fillRect/>
          </a:stretch>
        </p:blipFill>
        <p:spPr bwMode="auto">
          <a:xfrm>
            <a:off x="4716463" y="285178"/>
            <a:ext cx="4083050" cy="5862638"/>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olo 7"/>
          <p:cNvSpPr>
            <a:spLocks noGrp="1"/>
          </p:cNvSpPr>
          <p:nvPr>
            <p:ph type="title"/>
          </p:nvPr>
        </p:nvSpPr>
        <p:spPr/>
        <p:txBody>
          <a:bodyPr/>
          <a:lstStyle/>
          <a:p>
            <a:endParaRPr lang="en-US"/>
          </a:p>
        </p:txBody>
      </p:sp>
      <p:sp>
        <p:nvSpPr>
          <p:cNvPr id="13314" name="Segnaposto piè di pagina 4"/>
          <p:cNvSpPr>
            <a:spLocks noGrp="1"/>
          </p:cNvSpPr>
          <p:nvPr>
            <p:ph type="ftr" sz="quarter" idx="11"/>
          </p:nvPr>
        </p:nvSpPr>
        <p:spPr bwMode="auto">
          <a:noFill/>
          <a:ln>
            <a:miter lim="800000"/>
            <a:headEnd/>
            <a:tailEnd/>
          </a:ln>
        </p:spPr>
        <p:txBody>
          <a:bodyPr/>
          <a:lstStyle/>
          <a:p>
            <a:r>
              <a:rPr lang="en-GB" smtClean="0"/>
              <a:t>Translate - Sapienza University of Rome 14 May 2014</a:t>
            </a:r>
            <a:endParaRPr lang="it-IT" smtClean="0"/>
          </a:p>
        </p:txBody>
      </p:sp>
      <p:sp>
        <p:nvSpPr>
          <p:cNvPr id="7" name="Segnaposto numero diapositiva 5"/>
          <p:cNvSpPr>
            <a:spLocks noGrp="1"/>
          </p:cNvSpPr>
          <p:nvPr>
            <p:ph type="sldNum" sz="quarter" idx="12"/>
          </p:nvPr>
        </p:nvSpPr>
        <p:spPr/>
        <p:txBody>
          <a:bodyPr/>
          <a:lstStyle/>
          <a:p>
            <a:pPr>
              <a:defRPr/>
            </a:pPr>
            <a:fld id="{8B865CAB-7667-4DC6-AC53-50BB6D155E0E}" type="slidenum">
              <a:rPr lang="it-IT"/>
              <a:pPr>
                <a:defRPr/>
              </a:pPr>
              <a:t>18</a:t>
            </a:fld>
            <a:endParaRPr lang="it-IT"/>
          </a:p>
        </p:txBody>
      </p:sp>
      <p:sp>
        <p:nvSpPr>
          <p:cNvPr id="13316" name="Segnaposto contenuto 2"/>
          <p:cNvSpPr>
            <a:spLocks noGrp="1"/>
          </p:cNvSpPr>
          <p:nvPr>
            <p:ph idx="4294967295"/>
          </p:nvPr>
        </p:nvSpPr>
        <p:spPr>
          <a:xfrm>
            <a:off x="1600200" y="1000125"/>
            <a:ext cx="7543800" cy="5126038"/>
          </a:xfrm>
        </p:spPr>
        <p:txBody>
          <a:bodyPr/>
          <a:lstStyle/>
          <a:p>
            <a:pPr eaLnBrk="1" hangingPunct="1">
              <a:buFont typeface="Arial" charset="0"/>
              <a:buNone/>
            </a:pPr>
            <a:r>
              <a:rPr lang="en-US" sz="4000" b="1" dirty="0" smtClean="0">
                <a:solidFill>
                  <a:srgbClr val="00B0F0"/>
                </a:solidFill>
              </a:rPr>
              <a:t>step 5</a:t>
            </a:r>
          </a:p>
          <a:p>
            <a:pPr eaLnBrk="1" hangingPunct="1">
              <a:buFont typeface="Arial" charset="0"/>
              <a:buNone/>
            </a:pPr>
            <a:endParaRPr lang="en-US" sz="3600" dirty="0" smtClean="0">
              <a:solidFill>
                <a:srgbClr val="FF3300"/>
              </a:solidFill>
            </a:endParaRPr>
          </a:p>
          <a:p>
            <a:pPr eaLnBrk="1" hangingPunct="1">
              <a:buFont typeface="Arial" charset="0"/>
              <a:buNone/>
            </a:pPr>
            <a:r>
              <a:rPr lang="en-US" dirty="0" smtClean="0"/>
              <a:t>1986 – 90    artificial intelligence </a:t>
            </a:r>
          </a:p>
          <a:p>
            <a:pPr eaLnBrk="1" hangingPunct="1">
              <a:buFont typeface="Arial" charset="0"/>
              <a:buNone/>
            </a:pPr>
            <a:endParaRPr lang="en-US" dirty="0" smtClean="0"/>
          </a:p>
          <a:p>
            <a:pPr eaLnBrk="1" hangingPunct="1">
              <a:buFont typeface="Arial" charset="0"/>
              <a:buNone/>
            </a:pPr>
            <a:r>
              <a:rPr lang="en-US" dirty="0" smtClean="0"/>
              <a:t>IT industry:  PC net, Rucaps</a:t>
            </a:r>
          </a:p>
          <a:p>
            <a:pPr eaLnBrk="1" hangingPunct="1">
              <a:buFont typeface="Arial" charset="0"/>
              <a:buNone/>
            </a:pPr>
            <a:r>
              <a:rPr lang="en-US" dirty="0" smtClean="0"/>
              <a:t>academia:    T.T. Sasada</a:t>
            </a:r>
          </a:p>
          <a:p>
            <a:pPr eaLnBrk="1" hangingPunct="1">
              <a:buFont typeface="Arial" charset="0"/>
              <a:buNone/>
            </a:pPr>
            <a:endParaRPr lang="en-US" dirty="0" smtClean="0"/>
          </a:p>
          <a:p>
            <a:pPr eaLnBrk="1" hangingPunct="1">
              <a:buFont typeface="Arial" charset="0"/>
              <a:buNone/>
            </a:pPr>
            <a:r>
              <a:rPr lang="en-US" dirty="0" smtClean="0">
                <a:solidFill>
                  <a:srgbClr val="00B0F0"/>
                </a:solidFill>
              </a:rPr>
              <a:t>we : </a:t>
            </a:r>
            <a:r>
              <a:rPr lang="en-US" dirty="0" smtClean="0"/>
              <a:t>integrated knowledge representation</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olo 7"/>
          <p:cNvSpPr>
            <a:spLocks noGrp="1"/>
          </p:cNvSpPr>
          <p:nvPr>
            <p:ph type="title"/>
          </p:nvPr>
        </p:nvSpPr>
        <p:spPr/>
        <p:txBody>
          <a:bodyPr/>
          <a:lstStyle/>
          <a:p>
            <a:endParaRPr lang="en-US"/>
          </a:p>
        </p:txBody>
      </p:sp>
      <p:sp>
        <p:nvSpPr>
          <p:cNvPr id="14338" name="Segnaposto piè di pagina 4"/>
          <p:cNvSpPr>
            <a:spLocks noGrp="1"/>
          </p:cNvSpPr>
          <p:nvPr>
            <p:ph type="ftr" sz="quarter" idx="11"/>
          </p:nvPr>
        </p:nvSpPr>
        <p:spPr bwMode="auto">
          <a:xfrm>
            <a:off x="1219199" y="6146800"/>
            <a:ext cx="3543869" cy="457200"/>
          </a:xfrm>
          <a:noFill/>
          <a:ln>
            <a:miter lim="800000"/>
            <a:headEnd/>
            <a:tailEnd/>
          </a:ln>
        </p:spPr>
        <p:txBody>
          <a:bodyPr/>
          <a:lstStyle/>
          <a:p>
            <a:r>
              <a:rPr lang="en-GB" dirty="0" smtClean="0"/>
              <a:t>Translate - Sapienza University of Rome 14 May 2014</a:t>
            </a:r>
            <a:endParaRPr lang="it-IT" dirty="0" smtClean="0"/>
          </a:p>
        </p:txBody>
      </p:sp>
      <p:sp>
        <p:nvSpPr>
          <p:cNvPr id="6" name="Segnaposto numero diapositiva 5"/>
          <p:cNvSpPr>
            <a:spLocks noGrp="1"/>
          </p:cNvSpPr>
          <p:nvPr>
            <p:ph type="sldNum" sz="quarter" idx="12"/>
          </p:nvPr>
        </p:nvSpPr>
        <p:spPr/>
        <p:txBody>
          <a:bodyPr/>
          <a:lstStyle/>
          <a:p>
            <a:pPr>
              <a:defRPr/>
            </a:pPr>
            <a:fld id="{F892AE65-05C0-416B-874E-727231022F4A}" type="slidenum">
              <a:rPr lang="it-IT"/>
              <a:pPr>
                <a:defRPr/>
              </a:pPr>
              <a:t>19</a:t>
            </a:fld>
            <a:endParaRPr lang="it-IT"/>
          </a:p>
        </p:txBody>
      </p:sp>
      <p:pic>
        <p:nvPicPr>
          <p:cNvPr id="14341" name="Picture 8" descr="evaluating2"/>
          <p:cNvPicPr>
            <a:picLocks noChangeAspect="1" noChangeArrowheads="1"/>
          </p:cNvPicPr>
          <p:nvPr/>
        </p:nvPicPr>
        <p:blipFill>
          <a:blip r:embed="rId2" cstate="print"/>
          <a:srcRect/>
          <a:stretch>
            <a:fillRect/>
          </a:stretch>
        </p:blipFill>
        <p:spPr bwMode="auto">
          <a:xfrm>
            <a:off x="3851275" y="4005263"/>
            <a:ext cx="4900613" cy="1843087"/>
          </a:xfrm>
          <a:prstGeom prst="rect">
            <a:avLst/>
          </a:prstGeom>
          <a:noFill/>
          <a:ln w="9525">
            <a:noFill/>
            <a:miter lim="800000"/>
            <a:headEnd/>
            <a:tailEnd/>
          </a:ln>
        </p:spPr>
      </p:pic>
      <p:pic>
        <p:nvPicPr>
          <p:cNvPr id="14342" name="Picture 9" descr="evaluating3"/>
          <p:cNvPicPr>
            <a:picLocks noChangeAspect="1" noChangeArrowheads="1"/>
          </p:cNvPicPr>
          <p:nvPr/>
        </p:nvPicPr>
        <p:blipFill>
          <a:blip r:embed="rId3" cstate="print"/>
          <a:srcRect/>
          <a:stretch>
            <a:fillRect/>
          </a:stretch>
        </p:blipFill>
        <p:spPr bwMode="auto">
          <a:xfrm>
            <a:off x="4932363" y="765175"/>
            <a:ext cx="3816350" cy="3187700"/>
          </a:xfrm>
          <a:prstGeom prst="rect">
            <a:avLst/>
          </a:prstGeom>
          <a:noFill/>
          <a:ln w="9525">
            <a:noFill/>
            <a:miter lim="800000"/>
            <a:headEnd/>
            <a:tailEnd/>
          </a:ln>
        </p:spPr>
      </p:pic>
      <p:pic>
        <p:nvPicPr>
          <p:cNvPr id="14343" name="Picture 4" descr="A cover001"/>
          <p:cNvPicPr>
            <a:picLocks noChangeAspect="1" noChangeArrowheads="1"/>
          </p:cNvPicPr>
          <p:nvPr/>
        </p:nvPicPr>
        <p:blipFill>
          <a:blip r:embed="rId4" cstate="print">
            <a:lum bright="40000"/>
          </a:blip>
          <a:srcRect/>
          <a:stretch>
            <a:fillRect/>
          </a:stretch>
        </p:blipFill>
        <p:spPr bwMode="auto">
          <a:xfrm>
            <a:off x="193344" y="736979"/>
            <a:ext cx="3505200" cy="5256213"/>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771" name="Rectangle 3"/>
          <p:cNvSpPr>
            <a:spLocks noGrp="1" noChangeArrowheads="1"/>
          </p:cNvSpPr>
          <p:nvPr>
            <p:ph type="body" idx="1"/>
          </p:nvPr>
        </p:nvSpPr>
        <p:spPr>
          <a:xfrm>
            <a:off x="2274391" y="1534625"/>
            <a:ext cx="3184718" cy="1465263"/>
          </a:xfrm>
        </p:spPr>
        <p:txBody>
          <a:bodyPr/>
          <a:lstStyle/>
          <a:p>
            <a:pPr marL="177800" indent="-177800">
              <a:tabLst>
                <a:tab pos="449263" algn="l"/>
              </a:tabLst>
            </a:pPr>
            <a:r>
              <a:rPr lang="en-GB" sz="2000" dirty="0"/>
              <a:t>Space shuttle - Concurrent design</a:t>
            </a:r>
          </a:p>
          <a:p>
            <a:pPr marL="177800" indent="-177800">
              <a:tabLst>
                <a:tab pos="449263" algn="l"/>
              </a:tabLst>
            </a:pPr>
            <a:r>
              <a:rPr lang="en-GB" sz="2000" dirty="0"/>
              <a:t>Phillips </a:t>
            </a:r>
            <a:r>
              <a:rPr lang="en-GB" sz="2000" dirty="0" err="1"/>
              <a:t>pavillion</a:t>
            </a:r>
            <a:r>
              <a:rPr lang="en-GB" sz="2000" dirty="0"/>
              <a:t>: 1958 </a:t>
            </a:r>
            <a:r>
              <a:rPr lang="en-GB" sz="2000" dirty="0" err="1"/>
              <a:t>Bruxelles</a:t>
            </a:r>
            <a:endParaRPr lang="en-GB" sz="2000" dirty="0"/>
          </a:p>
        </p:txBody>
      </p:sp>
      <p:pic>
        <p:nvPicPr>
          <p:cNvPr id="416779" name="Picture 11" descr="Philips Poème 150dpi 10cm"/>
          <p:cNvPicPr>
            <a:picLocks noChangeAspect="1" noChangeArrowheads="1"/>
          </p:cNvPicPr>
          <p:nvPr/>
        </p:nvPicPr>
        <p:blipFill>
          <a:blip r:embed="rId3" cstate="print"/>
          <a:srcRect/>
          <a:stretch>
            <a:fillRect/>
          </a:stretch>
        </p:blipFill>
        <p:spPr bwMode="auto">
          <a:xfrm>
            <a:off x="143608" y="4277231"/>
            <a:ext cx="3319097" cy="2390775"/>
          </a:xfrm>
          <a:prstGeom prst="rect">
            <a:avLst/>
          </a:prstGeom>
          <a:noFill/>
        </p:spPr>
      </p:pic>
      <p:pic>
        <p:nvPicPr>
          <p:cNvPr id="416780" name="Picture 12" descr="Philips Plant 150dpi 10cm"/>
          <p:cNvPicPr>
            <a:picLocks noChangeAspect="1" noChangeArrowheads="1"/>
          </p:cNvPicPr>
          <p:nvPr/>
        </p:nvPicPr>
        <p:blipFill>
          <a:blip r:embed="rId4" cstate="print"/>
          <a:srcRect/>
          <a:stretch>
            <a:fillRect/>
          </a:stretch>
        </p:blipFill>
        <p:spPr bwMode="auto">
          <a:xfrm>
            <a:off x="5730201" y="147638"/>
            <a:ext cx="3232638" cy="2930525"/>
          </a:xfrm>
          <a:prstGeom prst="rect">
            <a:avLst/>
          </a:prstGeom>
          <a:noFill/>
        </p:spPr>
      </p:pic>
      <p:pic>
        <p:nvPicPr>
          <p:cNvPr id="416781" name="Picture 13" descr="Philips machines 200dpi"/>
          <p:cNvPicPr>
            <a:picLocks noChangeAspect="1" noChangeArrowheads="1"/>
          </p:cNvPicPr>
          <p:nvPr/>
        </p:nvPicPr>
        <p:blipFill>
          <a:blip r:embed="rId5" cstate="print"/>
          <a:srcRect/>
          <a:stretch>
            <a:fillRect/>
          </a:stretch>
        </p:blipFill>
        <p:spPr bwMode="auto">
          <a:xfrm>
            <a:off x="146539" y="1590059"/>
            <a:ext cx="1928446" cy="2098675"/>
          </a:xfrm>
          <a:prstGeom prst="rect">
            <a:avLst/>
          </a:prstGeom>
          <a:noFill/>
        </p:spPr>
      </p:pic>
      <p:sp>
        <p:nvSpPr>
          <p:cNvPr id="416770" name="Rectangle 2"/>
          <p:cNvSpPr>
            <a:spLocks noGrp="1" noChangeArrowheads="1"/>
          </p:cNvSpPr>
          <p:nvPr>
            <p:ph type="title"/>
          </p:nvPr>
        </p:nvSpPr>
        <p:spPr>
          <a:xfrm>
            <a:off x="204716" y="274637"/>
            <a:ext cx="5363571" cy="1144730"/>
          </a:xfrm>
        </p:spPr>
        <p:txBody>
          <a:bodyPr/>
          <a:lstStyle/>
          <a:p>
            <a:pPr algn="l"/>
            <a:r>
              <a:rPr lang="en-GB" sz="3200" b="0" dirty="0" smtClean="0">
                <a:solidFill>
                  <a:srgbClr val="000000"/>
                </a:solidFill>
                <a:latin typeface="Times New Roman" pitchFamily="18" charset="0"/>
                <a:cs typeface="Times New Roman" pitchFamily="18" charset="0"/>
              </a:rPr>
              <a:t>Interface </a:t>
            </a:r>
            <a:r>
              <a:rPr lang="en-GB" sz="3200" b="0" dirty="0">
                <a:solidFill>
                  <a:srgbClr val="000000"/>
                </a:solidFill>
                <a:latin typeface="Times New Roman" pitchFamily="18" charset="0"/>
                <a:cs typeface="Times New Roman" pitchFamily="18" charset="0"/>
              </a:rPr>
              <a:t>among ‘</a:t>
            </a:r>
            <a:r>
              <a:rPr lang="en-GB" sz="3200" b="0" i="1" dirty="0">
                <a:solidFill>
                  <a:srgbClr val="000000"/>
                </a:solidFill>
                <a:latin typeface="Times New Roman" pitchFamily="18" charset="0"/>
                <a:cs typeface="Times New Roman" pitchFamily="18" charset="0"/>
              </a:rPr>
              <a:t>actors</a:t>
            </a:r>
            <a:r>
              <a:rPr lang="en-GB" sz="3200" b="0" dirty="0" smtClean="0">
                <a:solidFill>
                  <a:srgbClr val="000000"/>
                </a:solidFill>
                <a:latin typeface="Times New Roman" pitchFamily="18" charset="0"/>
                <a:cs typeface="Times New Roman" pitchFamily="18" charset="0"/>
              </a:rPr>
              <a:t>’, soils, things,...</a:t>
            </a:r>
            <a:endParaRPr lang="en-GB" sz="3200" b="0" dirty="0">
              <a:solidFill>
                <a:srgbClr val="000000"/>
              </a:solidFill>
              <a:latin typeface="Times New Roman" pitchFamily="18" charset="0"/>
              <a:cs typeface="Times New Roman" pitchFamily="18" charset="0"/>
            </a:endParaRPr>
          </a:p>
        </p:txBody>
      </p:sp>
      <p:pic>
        <p:nvPicPr>
          <p:cNvPr id="416778" name="Picture 10" descr="Philips External 300dpi 10cm"/>
          <p:cNvPicPr>
            <a:picLocks noChangeAspect="1" noChangeArrowheads="1"/>
          </p:cNvPicPr>
          <p:nvPr/>
        </p:nvPicPr>
        <p:blipFill>
          <a:blip r:embed="rId6" cstate="print"/>
          <a:srcRect/>
          <a:stretch>
            <a:fillRect/>
          </a:stretch>
        </p:blipFill>
        <p:spPr bwMode="auto">
          <a:xfrm>
            <a:off x="4556514" y="3312979"/>
            <a:ext cx="4415204" cy="3362325"/>
          </a:xfrm>
          <a:prstGeom prst="rect">
            <a:avLst/>
          </a:prstGeom>
          <a:noFill/>
        </p:spPr>
      </p:pic>
      <p:sp>
        <p:nvSpPr>
          <p:cNvPr id="416783" name="Text Box 15"/>
          <p:cNvSpPr txBox="1">
            <a:spLocks noChangeArrowheads="1"/>
          </p:cNvSpPr>
          <p:nvPr/>
        </p:nvSpPr>
        <p:spPr bwMode="auto">
          <a:xfrm>
            <a:off x="2156346" y="3298977"/>
            <a:ext cx="2439100" cy="584775"/>
          </a:xfrm>
          <a:prstGeom prst="rect">
            <a:avLst/>
          </a:prstGeom>
          <a:noFill/>
          <a:ln w="9525" algn="ctr">
            <a:noFill/>
            <a:miter lim="800000"/>
            <a:headEnd/>
            <a:tailEnd/>
          </a:ln>
          <a:effectLst/>
        </p:spPr>
        <p:txBody>
          <a:bodyPr wrap="square">
            <a:spAutoFit/>
          </a:bodyPr>
          <a:lstStyle/>
          <a:p>
            <a:pPr algn="l"/>
            <a:r>
              <a:rPr lang="en-US" sz="1600" b="0" dirty="0">
                <a:solidFill>
                  <a:srgbClr val="000000"/>
                </a:solidFill>
              </a:rPr>
              <a:t>Le Corbusier</a:t>
            </a:r>
            <a:r>
              <a:rPr lang="en-US" sz="1600" b="0" dirty="0" smtClean="0">
                <a:solidFill>
                  <a:srgbClr val="000000"/>
                </a:solidFill>
              </a:rPr>
              <a:t>, </a:t>
            </a:r>
            <a:r>
              <a:rPr lang="en-US" sz="1600" b="0" dirty="0">
                <a:solidFill>
                  <a:srgbClr val="000000"/>
                </a:solidFill>
              </a:rPr>
              <a:t>E. </a:t>
            </a:r>
            <a:r>
              <a:rPr lang="en-US" sz="1600" b="0" dirty="0" err="1">
                <a:solidFill>
                  <a:srgbClr val="000000"/>
                </a:solidFill>
              </a:rPr>
              <a:t>Varèse</a:t>
            </a:r>
            <a:r>
              <a:rPr lang="en-US" sz="1600" b="0" dirty="0">
                <a:solidFill>
                  <a:srgbClr val="000000"/>
                </a:solidFill>
              </a:rPr>
              <a:t>,</a:t>
            </a:r>
          </a:p>
          <a:p>
            <a:pPr algn="l"/>
            <a:r>
              <a:rPr lang="en-US" sz="1600" b="0" dirty="0">
                <a:solidFill>
                  <a:srgbClr val="000000"/>
                </a:solidFill>
              </a:rPr>
              <a:t>I. </a:t>
            </a:r>
            <a:r>
              <a:rPr lang="en-US" sz="1600" b="0" dirty="0" err="1">
                <a:solidFill>
                  <a:srgbClr val="000000"/>
                </a:solidFill>
              </a:rPr>
              <a:t>Xenakis</a:t>
            </a:r>
            <a:r>
              <a:rPr lang="en-US" sz="1600" b="0" dirty="0" smtClean="0">
                <a:solidFill>
                  <a:srgbClr val="000000"/>
                </a:solidFill>
              </a:rPr>
              <a:t>, </a:t>
            </a:r>
            <a:r>
              <a:rPr lang="en-US" sz="1600" b="0" dirty="0">
                <a:solidFill>
                  <a:srgbClr val="000000"/>
                </a:solidFill>
              </a:rPr>
              <a:t>L.C. </a:t>
            </a:r>
            <a:r>
              <a:rPr lang="en-US" sz="1600" b="0" dirty="0" err="1">
                <a:solidFill>
                  <a:srgbClr val="000000"/>
                </a:solidFill>
              </a:rPr>
              <a:t>Kalff</a:t>
            </a:r>
            <a:endParaRPr lang="en-US" sz="1600" b="0" dirty="0">
              <a:solidFill>
                <a:srgbClr val="000000"/>
              </a:solidFill>
            </a:endParaRPr>
          </a:p>
        </p:txBody>
      </p:sp>
      <p:sp>
        <p:nvSpPr>
          <p:cNvPr id="17" name="Segnaposto numero diapositiva 5"/>
          <p:cNvSpPr>
            <a:spLocks noGrp="1"/>
          </p:cNvSpPr>
          <p:nvPr>
            <p:ph type="sldNum" sz="quarter" idx="12"/>
          </p:nvPr>
        </p:nvSpPr>
        <p:spPr>
          <a:xfrm>
            <a:off x="8816462" y="6356350"/>
            <a:ext cx="375313" cy="365125"/>
          </a:xfrm>
        </p:spPr>
        <p:txBody>
          <a:bodyPr/>
          <a:lstStyle/>
          <a:p>
            <a:fld id="{F2354AA3-38DF-4401-9DFF-4D8E4EEF8828}" type="slidenum">
              <a:rPr lang="en-GB">
                <a:solidFill>
                  <a:schemeClr val="bg1"/>
                </a:solidFill>
              </a:rPr>
              <a:pPr/>
              <a:t>2</a:t>
            </a:fld>
            <a:endParaRPr lang="en-GB" dirty="0">
              <a:solidFill>
                <a:schemeClr val="bg1"/>
              </a:solidFill>
            </a:endParaRPr>
          </a:p>
        </p:txBody>
      </p:sp>
      <p:sp>
        <p:nvSpPr>
          <p:cNvPr id="10" name="Segnaposto piè di pagina 9"/>
          <p:cNvSpPr>
            <a:spLocks noGrp="1"/>
          </p:cNvSpPr>
          <p:nvPr>
            <p:ph type="ftr" sz="quarter" idx="11"/>
          </p:nvPr>
        </p:nvSpPr>
        <p:spPr/>
        <p:txBody>
          <a:bodyPr/>
          <a:lstStyle/>
          <a:p>
            <a:pPr>
              <a:defRPr/>
            </a:pPr>
            <a:r>
              <a:rPr lang="en-GB" smtClean="0"/>
              <a:t>Translate - Sapienza University of Rome 14 May 2014</a:t>
            </a:r>
            <a:endParaRPr lang="it-IT"/>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olo 7"/>
          <p:cNvSpPr>
            <a:spLocks noGrp="1"/>
          </p:cNvSpPr>
          <p:nvPr>
            <p:ph type="title"/>
          </p:nvPr>
        </p:nvSpPr>
        <p:spPr/>
        <p:txBody>
          <a:bodyPr/>
          <a:lstStyle/>
          <a:p>
            <a:endParaRPr lang="en-US"/>
          </a:p>
        </p:txBody>
      </p:sp>
      <p:sp>
        <p:nvSpPr>
          <p:cNvPr id="15362" name="Segnaposto piè di pagina 4"/>
          <p:cNvSpPr>
            <a:spLocks noGrp="1"/>
          </p:cNvSpPr>
          <p:nvPr>
            <p:ph type="ftr" sz="quarter" idx="11"/>
          </p:nvPr>
        </p:nvSpPr>
        <p:spPr bwMode="auto">
          <a:xfrm>
            <a:off x="1219199" y="6146800"/>
            <a:ext cx="3393743" cy="457200"/>
          </a:xfrm>
          <a:noFill/>
          <a:ln>
            <a:miter lim="800000"/>
            <a:headEnd/>
            <a:tailEnd/>
          </a:ln>
        </p:spPr>
        <p:txBody>
          <a:bodyPr/>
          <a:lstStyle/>
          <a:p>
            <a:r>
              <a:rPr lang="en-GB" dirty="0" smtClean="0"/>
              <a:t>Translate - Sapienza University of Rome 14 May 2014</a:t>
            </a:r>
            <a:endParaRPr lang="it-IT" dirty="0" smtClean="0"/>
          </a:p>
        </p:txBody>
      </p:sp>
      <p:sp>
        <p:nvSpPr>
          <p:cNvPr id="7" name="Segnaposto numero diapositiva 5"/>
          <p:cNvSpPr>
            <a:spLocks noGrp="1"/>
          </p:cNvSpPr>
          <p:nvPr>
            <p:ph type="sldNum" sz="quarter" idx="12"/>
          </p:nvPr>
        </p:nvSpPr>
        <p:spPr/>
        <p:txBody>
          <a:bodyPr/>
          <a:lstStyle/>
          <a:p>
            <a:pPr>
              <a:defRPr/>
            </a:pPr>
            <a:fld id="{039A5B96-89B8-4106-ABE0-91C98D48EBAD}" type="slidenum">
              <a:rPr lang="it-IT"/>
              <a:pPr>
                <a:defRPr/>
              </a:pPr>
              <a:t>20</a:t>
            </a:fld>
            <a:endParaRPr lang="it-IT"/>
          </a:p>
        </p:txBody>
      </p:sp>
      <p:sp>
        <p:nvSpPr>
          <p:cNvPr id="15364" name="Segnaposto contenuto 2"/>
          <p:cNvSpPr>
            <a:spLocks noGrp="1"/>
          </p:cNvSpPr>
          <p:nvPr>
            <p:ph idx="4294967295"/>
          </p:nvPr>
        </p:nvSpPr>
        <p:spPr>
          <a:xfrm>
            <a:off x="1600200" y="928688"/>
            <a:ext cx="7543800" cy="5197475"/>
          </a:xfrm>
        </p:spPr>
        <p:txBody>
          <a:bodyPr/>
          <a:lstStyle/>
          <a:p>
            <a:pPr eaLnBrk="1" hangingPunct="1">
              <a:buFont typeface="Arial" charset="0"/>
              <a:buNone/>
            </a:pPr>
            <a:r>
              <a:rPr lang="en-US" sz="4000" b="1" smtClean="0">
                <a:solidFill>
                  <a:srgbClr val="00B0F0"/>
                </a:solidFill>
              </a:rPr>
              <a:t>step 6</a:t>
            </a:r>
          </a:p>
          <a:p>
            <a:pPr eaLnBrk="1" hangingPunct="1">
              <a:buFont typeface="Arial" charset="0"/>
              <a:buNone/>
            </a:pPr>
            <a:endParaRPr lang="en-US" sz="3600" smtClean="0">
              <a:solidFill>
                <a:srgbClr val="FF3300"/>
              </a:solidFill>
            </a:endParaRPr>
          </a:p>
          <a:p>
            <a:pPr eaLnBrk="1" hangingPunct="1">
              <a:buFont typeface="Arial" charset="0"/>
              <a:buNone/>
            </a:pPr>
            <a:r>
              <a:rPr lang="en-US" smtClean="0"/>
              <a:t>1990 –96     expert systems</a:t>
            </a:r>
          </a:p>
          <a:p>
            <a:pPr eaLnBrk="1" hangingPunct="1">
              <a:buFont typeface="Arial" charset="0"/>
              <a:buNone/>
            </a:pPr>
            <a:endParaRPr lang="en-US" smtClean="0"/>
          </a:p>
          <a:p>
            <a:pPr eaLnBrk="1" hangingPunct="1">
              <a:buFont typeface="Arial" charset="0"/>
              <a:buNone/>
            </a:pPr>
            <a:r>
              <a:rPr lang="en-US" smtClean="0"/>
              <a:t>IT industry:  AutoCAD 10</a:t>
            </a:r>
          </a:p>
          <a:p>
            <a:pPr eaLnBrk="1" hangingPunct="1">
              <a:buFont typeface="Arial" charset="0"/>
              <a:buNone/>
            </a:pPr>
            <a:r>
              <a:rPr lang="en-US" smtClean="0"/>
              <a:t>academia:    Kalay, Pohl</a:t>
            </a:r>
          </a:p>
          <a:p>
            <a:pPr eaLnBrk="1" hangingPunct="1">
              <a:buFont typeface="Arial" charset="0"/>
              <a:buNone/>
            </a:pPr>
            <a:endParaRPr lang="en-US" smtClean="0"/>
          </a:p>
          <a:p>
            <a:pPr eaLnBrk="1" hangingPunct="1">
              <a:buFont typeface="Arial" charset="0"/>
              <a:buNone/>
            </a:pPr>
            <a:r>
              <a:rPr lang="en-US" smtClean="0">
                <a:solidFill>
                  <a:srgbClr val="00B0F0"/>
                </a:solidFill>
              </a:rPr>
              <a:t>we :               </a:t>
            </a:r>
            <a:r>
              <a:rPr lang="en-US" smtClean="0"/>
              <a:t>KAAD </a:t>
            </a:r>
            <a:r>
              <a:rPr lang="en-US" sz="2800" smtClean="0"/>
              <a:t>Knowledge-based Assistant                     </a:t>
            </a:r>
            <a:br>
              <a:rPr lang="en-US" sz="2800" smtClean="0"/>
            </a:br>
            <a:r>
              <a:rPr lang="en-US" sz="2800" smtClean="0"/>
              <a:t>                     for Architectural Design</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8" name="Picture 6" descr="knowledge3"/>
          <p:cNvPicPr>
            <a:picLocks noChangeAspect="1" noChangeArrowheads="1"/>
          </p:cNvPicPr>
          <p:nvPr/>
        </p:nvPicPr>
        <p:blipFill>
          <a:blip r:embed="rId2" cstate="print"/>
          <a:srcRect/>
          <a:stretch>
            <a:fillRect/>
          </a:stretch>
        </p:blipFill>
        <p:spPr bwMode="auto">
          <a:xfrm>
            <a:off x="4211638" y="692150"/>
            <a:ext cx="4681537" cy="5329238"/>
          </a:xfrm>
          <a:prstGeom prst="rect">
            <a:avLst/>
          </a:prstGeom>
          <a:noFill/>
          <a:ln w="9525">
            <a:noFill/>
            <a:miter lim="800000"/>
            <a:headEnd/>
            <a:tailEnd/>
          </a:ln>
        </p:spPr>
      </p:pic>
      <p:pic>
        <p:nvPicPr>
          <p:cNvPr id="16389" name="Picture 7" descr="knowledge2"/>
          <p:cNvPicPr>
            <a:picLocks noChangeAspect="1" noChangeArrowheads="1"/>
          </p:cNvPicPr>
          <p:nvPr/>
        </p:nvPicPr>
        <p:blipFill>
          <a:blip r:embed="rId3" cstate="print">
            <a:duotone>
              <a:prstClr val="black"/>
              <a:schemeClr val="accent3">
                <a:tint val="45000"/>
                <a:satMod val="400000"/>
              </a:schemeClr>
            </a:duotone>
          </a:blip>
          <a:srcRect/>
          <a:stretch>
            <a:fillRect/>
          </a:stretch>
        </p:blipFill>
        <p:spPr bwMode="auto">
          <a:xfrm>
            <a:off x="468313" y="692150"/>
            <a:ext cx="3441700" cy="5319713"/>
          </a:xfrm>
          <a:prstGeom prst="rect">
            <a:avLst/>
          </a:prstGeom>
          <a:noFill/>
          <a:ln w="9525">
            <a:noFill/>
            <a:miter lim="800000"/>
            <a:headEnd/>
            <a:tailEnd/>
          </a:ln>
        </p:spPr>
      </p:pic>
      <p:sp>
        <p:nvSpPr>
          <p:cNvPr id="4" name="Titolo 3"/>
          <p:cNvSpPr>
            <a:spLocks noGrp="1"/>
          </p:cNvSpPr>
          <p:nvPr>
            <p:ph type="title"/>
          </p:nvPr>
        </p:nvSpPr>
        <p:spPr/>
        <p:txBody>
          <a:bodyPr/>
          <a:lstStyle/>
          <a:p>
            <a:endParaRPr lang="en-US"/>
          </a:p>
        </p:txBody>
      </p:sp>
      <p:sp>
        <p:nvSpPr>
          <p:cNvPr id="5" name="Segnaposto numero diapositiva 4"/>
          <p:cNvSpPr>
            <a:spLocks noGrp="1"/>
          </p:cNvSpPr>
          <p:nvPr>
            <p:ph type="sldNum" sz="quarter" idx="12"/>
          </p:nvPr>
        </p:nvSpPr>
        <p:spPr/>
        <p:txBody>
          <a:bodyPr/>
          <a:lstStyle/>
          <a:p>
            <a:pPr>
              <a:defRPr/>
            </a:pPr>
            <a:r>
              <a:rPr lang="it-IT" smtClean="0"/>
              <a:t> </a:t>
            </a:r>
            <a:fld id="{6822A574-ABF2-49A9-89AB-D7E1C0C2ED5A}" type="slidenum">
              <a:rPr lang="it-IT" smtClean="0"/>
              <a:pPr>
                <a:defRPr/>
              </a:pPr>
              <a:t>21</a:t>
            </a:fld>
            <a:endParaRPr lang="it-IT"/>
          </a:p>
        </p:txBody>
      </p:sp>
      <p:sp>
        <p:nvSpPr>
          <p:cNvPr id="6" name="Segnaposto piè di pagina 5"/>
          <p:cNvSpPr>
            <a:spLocks noGrp="1"/>
          </p:cNvSpPr>
          <p:nvPr>
            <p:ph type="ftr" sz="quarter" idx="11"/>
          </p:nvPr>
        </p:nvSpPr>
        <p:spPr/>
        <p:txBody>
          <a:bodyPr/>
          <a:lstStyle/>
          <a:p>
            <a:pPr>
              <a:defRPr/>
            </a:pPr>
            <a:r>
              <a:rPr lang="en-GB" smtClean="0"/>
              <a:t>Translate - Sapienza University of Rome 14 May 2014</a:t>
            </a:r>
            <a:endParaRPr lang="it-IT"/>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en-US"/>
          </a:p>
        </p:txBody>
      </p:sp>
      <p:sp>
        <p:nvSpPr>
          <p:cNvPr id="3" name="Segnaposto piè di pagina 2"/>
          <p:cNvSpPr>
            <a:spLocks noGrp="1"/>
          </p:cNvSpPr>
          <p:nvPr>
            <p:ph type="ftr" sz="quarter" idx="11"/>
          </p:nvPr>
        </p:nvSpPr>
        <p:spPr>
          <a:xfrm>
            <a:off x="1219200" y="6146800"/>
            <a:ext cx="3803176" cy="457200"/>
          </a:xfrm>
        </p:spPr>
        <p:txBody>
          <a:bodyPr/>
          <a:lstStyle/>
          <a:p>
            <a:pPr>
              <a:defRPr/>
            </a:pPr>
            <a:r>
              <a:rPr lang="en-GB" dirty="0" smtClean="0"/>
              <a:t>Translate - Sapienza University of Rome 14 May 2014</a:t>
            </a:r>
            <a:endParaRPr lang="it-IT" dirty="0"/>
          </a:p>
        </p:txBody>
      </p:sp>
      <p:sp>
        <p:nvSpPr>
          <p:cNvPr id="4" name="Segnaposto numero diapositiva 3"/>
          <p:cNvSpPr>
            <a:spLocks noGrp="1"/>
          </p:cNvSpPr>
          <p:nvPr>
            <p:ph type="sldNum" sz="quarter" idx="12"/>
          </p:nvPr>
        </p:nvSpPr>
        <p:spPr/>
        <p:txBody>
          <a:bodyPr/>
          <a:lstStyle/>
          <a:p>
            <a:pPr>
              <a:defRPr/>
            </a:pPr>
            <a:r>
              <a:rPr lang="it-IT" smtClean="0"/>
              <a:t> </a:t>
            </a:r>
            <a:fld id="{6822A574-ABF2-49A9-89AB-D7E1C0C2ED5A}" type="slidenum">
              <a:rPr lang="it-IT" smtClean="0"/>
              <a:pPr>
                <a:defRPr/>
              </a:pPr>
              <a:t>22</a:t>
            </a:fld>
            <a:endParaRPr lang="it-IT"/>
          </a:p>
        </p:txBody>
      </p:sp>
      <p:graphicFrame>
        <p:nvGraphicFramePr>
          <p:cNvPr id="128002" name="Object 2"/>
          <p:cNvGraphicFramePr>
            <a:graphicFrameLocks noChangeAspect="1"/>
          </p:cNvGraphicFramePr>
          <p:nvPr/>
        </p:nvGraphicFramePr>
        <p:xfrm>
          <a:off x="4824413" y="886868"/>
          <a:ext cx="3848100" cy="4957763"/>
        </p:xfrm>
        <a:graphic>
          <a:graphicData uri="http://schemas.openxmlformats.org/presentationml/2006/ole">
            <mc:AlternateContent xmlns:mc="http://schemas.openxmlformats.org/markup-compatibility/2006">
              <mc:Choice xmlns:v="urn:schemas-microsoft-com:vml" Requires="v">
                <p:oleObj spid="_x0000_s129030" name="Documento" r:id="rId3" imgW="2334240" imgH="3006000" progId="Word.Document.8">
                  <p:embed/>
                </p:oleObj>
              </mc:Choice>
              <mc:Fallback>
                <p:oleObj name="Documento" r:id="rId3" imgW="2334240" imgH="3006000" progId="Word.Document.8">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24413" y="886868"/>
                        <a:ext cx="3848100" cy="4957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olo 7"/>
          <p:cNvSpPr>
            <a:spLocks noGrp="1"/>
          </p:cNvSpPr>
          <p:nvPr>
            <p:ph type="title"/>
          </p:nvPr>
        </p:nvSpPr>
        <p:spPr/>
        <p:txBody>
          <a:bodyPr/>
          <a:lstStyle/>
          <a:p>
            <a:endParaRPr lang="en-US"/>
          </a:p>
        </p:txBody>
      </p:sp>
      <p:sp>
        <p:nvSpPr>
          <p:cNvPr id="17410" name="Segnaposto piè di pagina 4"/>
          <p:cNvSpPr>
            <a:spLocks noGrp="1"/>
          </p:cNvSpPr>
          <p:nvPr>
            <p:ph type="ftr" sz="quarter" idx="11"/>
          </p:nvPr>
        </p:nvSpPr>
        <p:spPr bwMode="auto">
          <a:xfrm>
            <a:off x="1219199" y="6146800"/>
            <a:ext cx="3516573" cy="457200"/>
          </a:xfrm>
          <a:noFill/>
          <a:ln>
            <a:miter lim="800000"/>
            <a:headEnd/>
            <a:tailEnd/>
          </a:ln>
        </p:spPr>
        <p:txBody>
          <a:bodyPr/>
          <a:lstStyle/>
          <a:p>
            <a:r>
              <a:rPr lang="en-GB" dirty="0" smtClean="0"/>
              <a:t>Translate - Sapienza University of Rome 14 May 2014</a:t>
            </a:r>
            <a:endParaRPr lang="it-IT" dirty="0" smtClean="0"/>
          </a:p>
        </p:txBody>
      </p:sp>
      <p:sp>
        <p:nvSpPr>
          <p:cNvPr id="7" name="Segnaposto numero diapositiva 5"/>
          <p:cNvSpPr>
            <a:spLocks noGrp="1"/>
          </p:cNvSpPr>
          <p:nvPr>
            <p:ph type="sldNum" sz="quarter" idx="12"/>
          </p:nvPr>
        </p:nvSpPr>
        <p:spPr/>
        <p:txBody>
          <a:bodyPr/>
          <a:lstStyle/>
          <a:p>
            <a:pPr>
              <a:defRPr/>
            </a:pPr>
            <a:fld id="{E8440F0E-F420-43D8-B1FE-790946AB4EB8}" type="slidenum">
              <a:rPr lang="it-IT"/>
              <a:pPr>
                <a:defRPr/>
              </a:pPr>
              <a:t>23</a:t>
            </a:fld>
            <a:endParaRPr lang="it-IT"/>
          </a:p>
        </p:txBody>
      </p:sp>
      <p:sp>
        <p:nvSpPr>
          <p:cNvPr id="17412" name="Segnaposto contenuto 2"/>
          <p:cNvSpPr>
            <a:spLocks noGrp="1"/>
          </p:cNvSpPr>
          <p:nvPr>
            <p:ph idx="4294967295"/>
          </p:nvPr>
        </p:nvSpPr>
        <p:spPr>
          <a:xfrm>
            <a:off x="611188" y="908050"/>
            <a:ext cx="8532812" cy="5041900"/>
          </a:xfrm>
        </p:spPr>
        <p:txBody>
          <a:bodyPr/>
          <a:lstStyle/>
          <a:p>
            <a:pPr eaLnBrk="1" hangingPunct="1">
              <a:buFont typeface="Arial" charset="0"/>
              <a:buNone/>
            </a:pPr>
            <a:r>
              <a:rPr lang="en-US" sz="4000" b="1" dirty="0" smtClean="0">
                <a:solidFill>
                  <a:srgbClr val="00B0F0"/>
                </a:solidFill>
              </a:rPr>
              <a:t>step 7</a:t>
            </a:r>
          </a:p>
          <a:p>
            <a:pPr eaLnBrk="1" hangingPunct="1">
              <a:buFont typeface="Arial" charset="0"/>
              <a:buNone/>
            </a:pPr>
            <a:endParaRPr lang="en-US" sz="3600" dirty="0" smtClean="0">
              <a:solidFill>
                <a:srgbClr val="FF3300"/>
              </a:solidFill>
            </a:endParaRPr>
          </a:p>
          <a:p>
            <a:pPr eaLnBrk="1" hangingPunct="1">
              <a:buFont typeface="Arial" charset="0"/>
              <a:buNone/>
            </a:pPr>
            <a:r>
              <a:rPr lang="en-US" dirty="0" smtClean="0"/>
              <a:t>1997 - 2002  net-design</a:t>
            </a:r>
          </a:p>
          <a:p>
            <a:pPr eaLnBrk="1" hangingPunct="1">
              <a:buFont typeface="Arial" charset="0"/>
              <a:buNone/>
            </a:pPr>
            <a:endParaRPr lang="en-US" dirty="0" smtClean="0"/>
          </a:p>
          <a:p>
            <a:pPr eaLnBrk="1" hangingPunct="1">
              <a:buFont typeface="Arial" charset="0"/>
              <a:buNone/>
            </a:pPr>
            <a:r>
              <a:rPr lang="en-US" dirty="0" smtClean="0"/>
              <a:t>IT industry:   All Plan, Architectural Desktop, XML</a:t>
            </a:r>
          </a:p>
          <a:p>
            <a:pPr eaLnBrk="1" hangingPunct="1">
              <a:buFont typeface="Arial" charset="0"/>
              <a:buNone/>
            </a:pPr>
            <a:r>
              <a:rPr lang="en-US" dirty="0" smtClean="0"/>
              <a:t>academia : J.S. Gero, G. Schmitt</a:t>
            </a:r>
          </a:p>
          <a:p>
            <a:pPr eaLnBrk="1" hangingPunct="1">
              <a:buFont typeface="Arial" charset="0"/>
              <a:buNone/>
            </a:pPr>
            <a:endParaRPr lang="en-US" dirty="0" smtClean="0"/>
          </a:p>
          <a:p>
            <a:pPr eaLnBrk="1" hangingPunct="1">
              <a:buFont typeface="Arial" charset="0"/>
              <a:buNone/>
            </a:pPr>
            <a:r>
              <a:rPr lang="en-US" dirty="0" smtClean="0">
                <a:solidFill>
                  <a:srgbClr val="00B0F0"/>
                </a:solidFill>
              </a:rPr>
              <a:t>we : </a:t>
            </a:r>
            <a:r>
              <a:rPr lang="en-US" dirty="0" smtClean="0"/>
              <a:t>collaborative building design</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title"/>
          </p:nvPr>
        </p:nvSpPr>
        <p:spPr/>
        <p:txBody>
          <a:bodyPr/>
          <a:lstStyle/>
          <a:p>
            <a:endParaRPr lang="en-US"/>
          </a:p>
        </p:txBody>
      </p:sp>
      <p:sp>
        <p:nvSpPr>
          <p:cNvPr id="18434" name="Segnaposto piè di pagina 4"/>
          <p:cNvSpPr>
            <a:spLocks noGrp="1"/>
          </p:cNvSpPr>
          <p:nvPr>
            <p:ph type="ftr" sz="quarter" idx="11"/>
          </p:nvPr>
        </p:nvSpPr>
        <p:spPr bwMode="auto">
          <a:xfrm>
            <a:off x="1219199" y="6269632"/>
            <a:ext cx="3639403" cy="457200"/>
          </a:xfrm>
          <a:noFill/>
          <a:ln>
            <a:miter lim="800000"/>
            <a:headEnd/>
            <a:tailEnd/>
          </a:ln>
        </p:spPr>
        <p:txBody>
          <a:bodyPr/>
          <a:lstStyle/>
          <a:p>
            <a:r>
              <a:rPr lang="en-GB" dirty="0" smtClean="0"/>
              <a:t>Translate - Sapienza University of Rome 14 May 2014</a:t>
            </a:r>
            <a:endParaRPr lang="it-IT" dirty="0" smtClean="0"/>
          </a:p>
        </p:txBody>
      </p:sp>
      <p:sp>
        <p:nvSpPr>
          <p:cNvPr id="5" name="Segnaposto numero diapositiva 5"/>
          <p:cNvSpPr>
            <a:spLocks noGrp="1"/>
          </p:cNvSpPr>
          <p:nvPr>
            <p:ph type="sldNum" sz="quarter" idx="12"/>
          </p:nvPr>
        </p:nvSpPr>
        <p:spPr/>
        <p:txBody>
          <a:bodyPr/>
          <a:lstStyle/>
          <a:p>
            <a:pPr>
              <a:defRPr/>
            </a:pPr>
            <a:fld id="{70A25531-AD1F-4425-8EA0-492DB4CBF09B}" type="slidenum">
              <a:rPr lang="it-IT"/>
              <a:pPr>
                <a:defRPr/>
              </a:pPr>
              <a:t>24</a:t>
            </a:fld>
            <a:endParaRPr lang="it-IT"/>
          </a:p>
        </p:txBody>
      </p:sp>
      <p:pic>
        <p:nvPicPr>
          <p:cNvPr id="7" name="Picture 5" descr="192_fioravanti_fig01 co"/>
          <p:cNvPicPr>
            <a:picLocks noChangeAspect="1" noChangeArrowheads="1"/>
          </p:cNvPicPr>
          <p:nvPr/>
        </p:nvPicPr>
        <p:blipFill>
          <a:blip r:embed="rId2" cstate="print"/>
          <a:srcRect/>
          <a:stretch>
            <a:fillRect/>
          </a:stretch>
        </p:blipFill>
        <p:spPr bwMode="auto">
          <a:xfrm>
            <a:off x="4669950" y="1733266"/>
            <a:ext cx="4349562" cy="4250708"/>
          </a:xfrm>
          <a:prstGeom prst="rect">
            <a:avLst/>
          </a:prstGeom>
          <a:noFill/>
        </p:spPr>
      </p:pic>
      <p:pic>
        <p:nvPicPr>
          <p:cNvPr id="8" name="Picture 13" descr="Fig 08 Phases &amp; Actor 200dpi col"/>
          <p:cNvPicPr>
            <a:picLocks noChangeAspect="1" noChangeArrowheads="1"/>
          </p:cNvPicPr>
          <p:nvPr/>
        </p:nvPicPr>
        <p:blipFill>
          <a:blip r:embed="rId3" cstate="print"/>
          <a:srcRect/>
          <a:stretch>
            <a:fillRect/>
          </a:stretch>
        </p:blipFill>
        <p:spPr bwMode="auto">
          <a:xfrm>
            <a:off x="109184" y="121787"/>
            <a:ext cx="4421873" cy="3456701"/>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endParaRPr lang="en-US"/>
          </a:p>
        </p:txBody>
      </p:sp>
      <p:sp>
        <p:nvSpPr>
          <p:cNvPr id="19458" name="Segnaposto piè di pagina 4"/>
          <p:cNvSpPr>
            <a:spLocks noGrp="1"/>
          </p:cNvSpPr>
          <p:nvPr>
            <p:ph type="ftr" sz="quarter" idx="11"/>
          </p:nvPr>
        </p:nvSpPr>
        <p:spPr bwMode="auto">
          <a:noFill/>
          <a:ln>
            <a:miter lim="800000"/>
            <a:headEnd/>
            <a:tailEnd/>
          </a:ln>
        </p:spPr>
        <p:txBody>
          <a:bodyPr/>
          <a:lstStyle/>
          <a:p>
            <a:r>
              <a:rPr lang="en-GB" smtClean="0"/>
              <a:t>Translate - Sapienza University of Rome 14 May 2014</a:t>
            </a:r>
            <a:endParaRPr lang="it-IT" smtClean="0"/>
          </a:p>
        </p:txBody>
      </p:sp>
      <p:sp>
        <p:nvSpPr>
          <p:cNvPr id="4" name="Segnaposto numero diapositiva 5"/>
          <p:cNvSpPr>
            <a:spLocks noGrp="1"/>
          </p:cNvSpPr>
          <p:nvPr>
            <p:ph type="sldNum" sz="quarter" idx="12"/>
          </p:nvPr>
        </p:nvSpPr>
        <p:spPr/>
        <p:txBody>
          <a:bodyPr/>
          <a:lstStyle/>
          <a:p>
            <a:pPr>
              <a:defRPr/>
            </a:pPr>
            <a:fld id="{9C2A8F12-909B-4EC1-BDF6-622F58A44680}" type="slidenum">
              <a:rPr lang="it-IT"/>
              <a:pPr>
                <a:defRPr/>
              </a:pPr>
              <a:t>25</a:t>
            </a:fld>
            <a:endParaRPr lang="it-IT"/>
          </a:p>
        </p:txBody>
      </p:sp>
      <p:grpSp>
        <p:nvGrpSpPr>
          <p:cNvPr id="2" name="Gruppo 8"/>
          <p:cNvGrpSpPr/>
          <p:nvPr/>
        </p:nvGrpSpPr>
        <p:grpSpPr>
          <a:xfrm>
            <a:off x="3302745" y="1282890"/>
            <a:ext cx="5554661" cy="4430736"/>
            <a:chOff x="2347415" y="928048"/>
            <a:chExt cx="6018663" cy="4785578"/>
          </a:xfrm>
        </p:grpSpPr>
        <p:sp>
          <p:nvSpPr>
            <p:cNvPr id="10" name="Line 23"/>
            <p:cNvSpPr>
              <a:spLocks noChangeShapeType="1"/>
            </p:cNvSpPr>
            <p:nvPr/>
          </p:nvSpPr>
          <p:spPr bwMode="auto">
            <a:xfrm>
              <a:off x="4731196" y="3202056"/>
              <a:ext cx="742580" cy="694212"/>
            </a:xfrm>
            <a:prstGeom prst="line">
              <a:avLst/>
            </a:prstGeom>
            <a:noFill/>
            <a:ln w="41275">
              <a:solidFill>
                <a:srgbClr val="000000"/>
              </a:solidFill>
              <a:round/>
              <a:headEnd/>
              <a:tailEnd type="triangle" w="med" len="med"/>
            </a:ln>
          </p:spPr>
          <p:txBody>
            <a:bodyPr/>
            <a:lstStyle/>
            <a:p>
              <a:endParaRPr lang="en-US"/>
            </a:p>
          </p:txBody>
        </p:sp>
        <p:sp>
          <p:nvSpPr>
            <p:cNvPr id="11" name="AutoShape 25"/>
            <p:cNvSpPr>
              <a:spLocks noChangeArrowheads="1"/>
            </p:cNvSpPr>
            <p:nvPr/>
          </p:nvSpPr>
          <p:spPr bwMode="auto">
            <a:xfrm>
              <a:off x="4286762" y="1070586"/>
              <a:ext cx="755119" cy="171573"/>
            </a:xfrm>
            <a:prstGeom prst="rightArrow">
              <a:avLst>
                <a:gd name="adj1" fmla="val 50000"/>
                <a:gd name="adj2" fmla="val 104231"/>
              </a:avLst>
            </a:prstGeom>
            <a:solidFill>
              <a:srgbClr val="FFFFFF"/>
            </a:solidFill>
            <a:ln w="9525">
              <a:solidFill>
                <a:srgbClr val="000000"/>
              </a:solidFill>
              <a:miter lim="800000"/>
              <a:headEnd/>
              <a:tailEnd/>
            </a:ln>
          </p:spPr>
          <p:txBody>
            <a:bodyPr/>
            <a:lstStyle/>
            <a:p>
              <a:endParaRPr lang="en-US"/>
            </a:p>
          </p:txBody>
        </p:sp>
        <p:sp>
          <p:nvSpPr>
            <p:cNvPr id="12" name="Text Box 26"/>
            <p:cNvSpPr txBox="1">
              <a:spLocks noChangeArrowheads="1"/>
            </p:cNvSpPr>
            <p:nvPr/>
          </p:nvSpPr>
          <p:spPr bwMode="auto">
            <a:xfrm>
              <a:off x="2651135" y="928048"/>
              <a:ext cx="1547856" cy="431574"/>
            </a:xfrm>
            <a:prstGeom prst="rect">
              <a:avLst/>
            </a:prstGeom>
            <a:noFill/>
            <a:ln w="9525">
              <a:noFill/>
              <a:miter lim="800000"/>
              <a:headEnd/>
              <a:tailEnd/>
            </a:ln>
            <a:effectLst/>
          </p:spPr>
          <p:txBody>
            <a:bodyPr>
              <a:spAutoFit/>
            </a:bodyPr>
            <a:lstStyle/>
            <a:p>
              <a:r>
                <a:rPr lang="it-IT" sz="2800"/>
                <a:t>time Flow</a:t>
              </a:r>
            </a:p>
          </p:txBody>
        </p:sp>
        <p:grpSp>
          <p:nvGrpSpPr>
            <p:cNvPr id="3" name="Group 27"/>
            <p:cNvGrpSpPr>
              <a:grpSpLocks/>
            </p:cNvGrpSpPr>
            <p:nvPr/>
          </p:nvGrpSpPr>
          <p:grpSpPr bwMode="auto">
            <a:xfrm>
              <a:off x="3701614" y="1925813"/>
              <a:ext cx="1170296" cy="970050"/>
              <a:chOff x="1320" y="3277"/>
              <a:chExt cx="518" cy="518"/>
            </a:xfrm>
          </p:grpSpPr>
          <p:sp>
            <p:nvSpPr>
              <p:cNvPr id="50" name="Text Box 5"/>
              <p:cNvSpPr txBox="1">
                <a:spLocks noChangeArrowheads="1"/>
              </p:cNvSpPr>
              <p:nvPr/>
            </p:nvSpPr>
            <p:spPr bwMode="auto">
              <a:xfrm>
                <a:off x="1320" y="3277"/>
                <a:ext cx="230" cy="230"/>
              </a:xfrm>
              <a:prstGeom prst="rect">
                <a:avLst/>
              </a:prstGeom>
              <a:solidFill>
                <a:srgbClr val="FFFFFF"/>
              </a:solidFill>
              <a:ln w="57150">
                <a:solidFill>
                  <a:srgbClr val="0000FF"/>
                </a:solidFill>
                <a:miter lim="800000"/>
                <a:headEnd/>
                <a:tailEnd/>
              </a:ln>
            </p:spPr>
            <p:txBody>
              <a:bodyPr/>
              <a:lstStyle/>
              <a:p>
                <a:endParaRPr lang="it-IT" sz="1000"/>
              </a:p>
            </p:txBody>
          </p:sp>
          <p:sp>
            <p:nvSpPr>
              <p:cNvPr id="51" name="Text Box 6"/>
              <p:cNvSpPr txBox="1">
                <a:spLocks noChangeArrowheads="1"/>
              </p:cNvSpPr>
              <p:nvPr/>
            </p:nvSpPr>
            <p:spPr bwMode="auto">
              <a:xfrm>
                <a:off x="1608" y="3277"/>
                <a:ext cx="230" cy="230"/>
              </a:xfrm>
              <a:prstGeom prst="rect">
                <a:avLst/>
              </a:prstGeom>
              <a:solidFill>
                <a:srgbClr val="FFFFFF"/>
              </a:solidFill>
              <a:ln w="57150">
                <a:solidFill>
                  <a:srgbClr val="0000FF"/>
                </a:solidFill>
                <a:miter lim="800000"/>
                <a:headEnd/>
                <a:tailEnd/>
              </a:ln>
            </p:spPr>
            <p:txBody>
              <a:bodyPr/>
              <a:lstStyle/>
              <a:p>
                <a:endParaRPr lang="it-IT" sz="1000"/>
              </a:p>
            </p:txBody>
          </p:sp>
          <p:sp>
            <p:nvSpPr>
              <p:cNvPr id="52" name="Text Box 7"/>
              <p:cNvSpPr txBox="1">
                <a:spLocks noChangeArrowheads="1"/>
              </p:cNvSpPr>
              <p:nvPr/>
            </p:nvSpPr>
            <p:spPr bwMode="auto">
              <a:xfrm>
                <a:off x="1608" y="3565"/>
                <a:ext cx="230" cy="230"/>
              </a:xfrm>
              <a:prstGeom prst="rect">
                <a:avLst/>
              </a:prstGeom>
              <a:solidFill>
                <a:srgbClr val="FFFFFF"/>
              </a:solidFill>
              <a:ln w="57150">
                <a:solidFill>
                  <a:srgbClr val="0000FF"/>
                </a:solidFill>
                <a:miter lim="800000"/>
                <a:headEnd/>
                <a:tailEnd/>
              </a:ln>
            </p:spPr>
            <p:txBody>
              <a:bodyPr/>
              <a:lstStyle/>
              <a:p>
                <a:endParaRPr lang="it-IT" sz="1000"/>
              </a:p>
            </p:txBody>
          </p:sp>
        </p:grpSp>
        <p:sp>
          <p:nvSpPr>
            <p:cNvPr id="14" name="Line 21"/>
            <p:cNvSpPr>
              <a:spLocks noChangeShapeType="1"/>
            </p:cNvSpPr>
            <p:nvPr/>
          </p:nvSpPr>
          <p:spPr bwMode="auto">
            <a:xfrm flipV="1">
              <a:off x="4373141" y="3010685"/>
              <a:ext cx="0" cy="900100"/>
            </a:xfrm>
            <a:prstGeom prst="line">
              <a:avLst/>
            </a:prstGeom>
            <a:noFill/>
            <a:ln w="38100">
              <a:solidFill>
                <a:srgbClr val="000000"/>
              </a:solidFill>
              <a:round/>
              <a:headEnd/>
              <a:tailEnd type="triangle" w="med" len="med"/>
            </a:ln>
          </p:spPr>
          <p:txBody>
            <a:bodyPr/>
            <a:lstStyle/>
            <a:p>
              <a:endParaRPr lang="en-US"/>
            </a:p>
          </p:txBody>
        </p:sp>
        <p:sp>
          <p:nvSpPr>
            <p:cNvPr id="15" name="Line 22"/>
            <p:cNvSpPr>
              <a:spLocks noChangeShapeType="1"/>
            </p:cNvSpPr>
            <p:nvPr/>
          </p:nvSpPr>
          <p:spPr bwMode="auto">
            <a:xfrm flipV="1">
              <a:off x="5861088" y="3248248"/>
              <a:ext cx="0" cy="678375"/>
            </a:xfrm>
            <a:prstGeom prst="line">
              <a:avLst/>
            </a:prstGeom>
            <a:noFill/>
            <a:ln w="41275">
              <a:solidFill>
                <a:srgbClr val="000000"/>
              </a:solidFill>
              <a:round/>
              <a:headEnd/>
              <a:tailEnd type="triangle" w="med" len="med"/>
            </a:ln>
          </p:spPr>
          <p:txBody>
            <a:bodyPr/>
            <a:lstStyle/>
            <a:p>
              <a:endParaRPr lang="en-US"/>
            </a:p>
          </p:txBody>
        </p:sp>
        <p:sp>
          <p:nvSpPr>
            <p:cNvPr id="16" name="Line 32"/>
            <p:cNvSpPr>
              <a:spLocks noChangeShapeType="1"/>
            </p:cNvSpPr>
            <p:nvPr/>
          </p:nvSpPr>
          <p:spPr bwMode="auto">
            <a:xfrm>
              <a:off x="2548037" y="3509568"/>
              <a:ext cx="5099145" cy="0"/>
            </a:xfrm>
            <a:prstGeom prst="line">
              <a:avLst/>
            </a:prstGeom>
            <a:noFill/>
            <a:ln w="38100">
              <a:solidFill>
                <a:schemeClr val="tx1"/>
              </a:solidFill>
              <a:prstDash val="dash"/>
              <a:round/>
              <a:headEnd/>
              <a:tailEnd/>
            </a:ln>
            <a:effectLst/>
          </p:spPr>
          <p:txBody>
            <a:bodyPr wrap="none" anchor="ctr"/>
            <a:lstStyle/>
            <a:p>
              <a:endParaRPr lang="en-US"/>
            </a:p>
          </p:txBody>
        </p:sp>
        <p:sp>
          <p:nvSpPr>
            <p:cNvPr id="17" name="Text Box 33"/>
            <p:cNvSpPr txBox="1">
              <a:spLocks noChangeArrowheads="1"/>
            </p:cNvSpPr>
            <p:nvPr/>
          </p:nvSpPr>
          <p:spPr bwMode="auto">
            <a:xfrm>
              <a:off x="4038771" y="5333525"/>
              <a:ext cx="837319" cy="380101"/>
            </a:xfrm>
            <a:prstGeom prst="rect">
              <a:avLst/>
            </a:prstGeom>
            <a:noFill/>
            <a:ln w="9525">
              <a:noFill/>
              <a:miter lim="800000"/>
              <a:headEnd/>
              <a:tailEnd/>
            </a:ln>
            <a:effectLst/>
          </p:spPr>
          <p:txBody>
            <a:bodyPr>
              <a:spAutoFit/>
            </a:bodyPr>
            <a:lstStyle/>
            <a:p>
              <a:r>
                <a:rPr lang="it-IT"/>
                <a:t>Step 1</a:t>
              </a:r>
            </a:p>
          </p:txBody>
        </p:sp>
        <p:sp>
          <p:nvSpPr>
            <p:cNvPr id="18" name="Text Box 34"/>
            <p:cNvSpPr txBox="1">
              <a:spLocks noChangeArrowheads="1"/>
            </p:cNvSpPr>
            <p:nvPr/>
          </p:nvSpPr>
          <p:spPr bwMode="auto">
            <a:xfrm>
              <a:off x="5377645" y="5326926"/>
              <a:ext cx="837318" cy="380101"/>
            </a:xfrm>
            <a:prstGeom prst="rect">
              <a:avLst/>
            </a:prstGeom>
            <a:noFill/>
            <a:ln w="9525">
              <a:noFill/>
              <a:miter lim="800000"/>
              <a:headEnd/>
              <a:tailEnd/>
            </a:ln>
            <a:effectLst/>
          </p:spPr>
          <p:txBody>
            <a:bodyPr>
              <a:spAutoFit/>
            </a:bodyPr>
            <a:lstStyle/>
            <a:p>
              <a:r>
                <a:rPr lang="it-IT"/>
                <a:t>Step 2</a:t>
              </a:r>
            </a:p>
          </p:txBody>
        </p:sp>
        <p:grpSp>
          <p:nvGrpSpPr>
            <p:cNvPr id="6" name="Group 35"/>
            <p:cNvGrpSpPr>
              <a:grpSpLocks/>
            </p:cNvGrpSpPr>
            <p:nvPr/>
          </p:nvGrpSpPr>
          <p:grpSpPr bwMode="auto">
            <a:xfrm>
              <a:off x="3701614" y="4032207"/>
              <a:ext cx="1170296" cy="970050"/>
              <a:chOff x="1320" y="3277"/>
              <a:chExt cx="518" cy="518"/>
            </a:xfrm>
          </p:grpSpPr>
          <p:sp>
            <p:nvSpPr>
              <p:cNvPr id="47" name="Text Box 36"/>
              <p:cNvSpPr txBox="1">
                <a:spLocks noChangeArrowheads="1"/>
              </p:cNvSpPr>
              <p:nvPr/>
            </p:nvSpPr>
            <p:spPr bwMode="auto">
              <a:xfrm>
                <a:off x="1320" y="3277"/>
                <a:ext cx="230" cy="230"/>
              </a:xfrm>
              <a:prstGeom prst="rect">
                <a:avLst/>
              </a:prstGeom>
              <a:solidFill>
                <a:srgbClr val="FFFFFF"/>
              </a:solidFill>
              <a:ln w="57150">
                <a:solidFill>
                  <a:srgbClr val="0000FF"/>
                </a:solidFill>
                <a:miter lim="800000"/>
                <a:headEnd/>
                <a:tailEnd/>
              </a:ln>
            </p:spPr>
            <p:txBody>
              <a:bodyPr/>
              <a:lstStyle/>
              <a:p>
                <a:endParaRPr lang="it-IT" sz="1000"/>
              </a:p>
            </p:txBody>
          </p:sp>
          <p:sp>
            <p:nvSpPr>
              <p:cNvPr id="48" name="Text Box 37"/>
              <p:cNvSpPr txBox="1">
                <a:spLocks noChangeArrowheads="1"/>
              </p:cNvSpPr>
              <p:nvPr/>
            </p:nvSpPr>
            <p:spPr bwMode="auto">
              <a:xfrm>
                <a:off x="1608" y="3277"/>
                <a:ext cx="230" cy="230"/>
              </a:xfrm>
              <a:prstGeom prst="rect">
                <a:avLst/>
              </a:prstGeom>
              <a:solidFill>
                <a:srgbClr val="FFFFFF"/>
              </a:solidFill>
              <a:ln w="57150">
                <a:solidFill>
                  <a:srgbClr val="0000FF"/>
                </a:solidFill>
                <a:miter lim="800000"/>
                <a:headEnd/>
                <a:tailEnd/>
              </a:ln>
            </p:spPr>
            <p:txBody>
              <a:bodyPr/>
              <a:lstStyle/>
              <a:p>
                <a:endParaRPr lang="it-IT" sz="1000"/>
              </a:p>
            </p:txBody>
          </p:sp>
          <p:sp>
            <p:nvSpPr>
              <p:cNvPr id="49" name="Text Box 38"/>
              <p:cNvSpPr txBox="1">
                <a:spLocks noChangeArrowheads="1"/>
              </p:cNvSpPr>
              <p:nvPr/>
            </p:nvSpPr>
            <p:spPr bwMode="auto">
              <a:xfrm>
                <a:off x="1608" y="3565"/>
                <a:ext cx="230" cy="230"/>
              </a:xfrm>
              <a:prstGeom prst="rect">
                <a:avLst/>
              </a:prstGeom>
              <a:solidFill>
                <a:srgbClr val="FFFFFF"/>
              </a:solidFill>
              <a:ln w="57150">
                <a:solidFill>
                  <a:srgbClr val="0000FF"/>
                </a:solidFill>
                <a:miter lim="800000"/>
                <a:headEnd/>
                <a:tailEnd/>
              </a:ln>
            </p:spPr>
            <p:txBody>
              <a:bodyPr/>
              <a:lstStyle/>
              <a:p>
                <a:endParaRPr lang="it-IT" sz="1000"/>
              </a:p>
            </p:txBody>
          </p:sp>
        </p:grpSp>
        <p:sp>
          <p:nvSpPr>
            <p:cNvPr id="20" name="Text Box 39"/>
            <p:cNvSpPr txBox="1">
              <a:spLocks noChangeArrowheads="1"/>
            </p:cNvSpPr>
            <p:nvPr/>
          </p:nvSpPr>
          <p:spPr bwMode="auto">
            <a:xfrm>
              <a:off x="2634416" y="2910381"/>
              <a:ext cx="1564574" cy="380101"/>
            </a:xfrm>
            <a:prstGeom prst="rect">
              <a:avLst/>
            </a:prstGeom>
            <a:noFill/>
            <a:ln w="9525">
              <a:noFill/>
              <a:miter lim="800000"/>
              <a:headEnd/>
              <a:tailEnd/>
            </a:ln>
            <a:effectLst/>
          </p:spPr>
          <p:txBody>
            <a:bodyPr wrap="none">
              <a:spAutoFit/>
            </a:bodyPr>
            <a:lstStyle/>
            <a:p>
              <a:r>
                <a:rPr lang="it-IT" dirty="0" err="1"/>
                <a:t>shared</a:t>
              </a:r>
              <a:r>
                <a:rPr lang="it-IT" dirty="0"/>
                <a:t> </a:t>
              </a:r>
              <a:r>
                <a:rPr lang="it-IT" dirty="0" err="1"/>
                <a:t>Space</a:t>
              </a:r>
              <a:endParaRPr lang="it-IT" dirty="0"/>
            </a:p>
          </p:txBody>
        </p:sp>
        <p:sp>
          <p:nvSpPr>
            <p:cNvPr id="21" name="Text Box 40"/>
            <p:cNvSpPr txBox="1">
              <a:spLocks noChangeArrowheads="1"/>
            </p:cNvSpPr>
            <p:nvPr/>
          </p:nvSpPr>
          <p:spPr bwMode="auto">
            <a:xfrm>
              <a:off x="2651135" y="3591395"/>
              <a:ext cx="1607763" cy="380101"/>
            </a:xfrm>
            <a:prstGeom prst="rect">
              <a:avLst/>
            </a:prstGeom>
            <a:noFill/>
            <a:ln w="9525">
              <a:noFill/>
              <a:miter lim="800000"/>
              <a:headEnd/>
              <a:tailEnd/>
            </a:ln>
            <a:effectLst/>
          </p:spPr>
          <p:txBody>
            <a:bodyPr wrap="none">
              <a:spAutoFit/>
            </a:bodyPr>
            <a:lstStyle/>
            <a:p>
              <a:r>
                <a:rPr lang="it-IT"/>
                <a:t>private Space</a:t>
              </a:r>
            </a:p>
          </p:txBody>
        </p:sp>
        <p:grpSp>
          <p:nvGrpSpPr>
            <p:cNvPr id="7" name="Group 41"/>
            <p:cNvGrpSpPr>
              <a:grpSpLocks/>
            </p:cNvGrpSpPr>
            <p:nvPr/>
          </p:nvGrpSpPr>
          <p:grpSpPr bwMode="auto">
            <a:xfrm>
              <a:off x="5416655" y="4032207"/>
              <a:ext cx="1170296" cy="970050"/>
              <a:chOff x="1320" y="3277"/>
              <a:chExt cx="518" cy="518"/>
            </a:xfrm>
          </p:grpSpPr>
          <p:sp>
            <p:nvSpPr>
              <p:cNvPr id="44" name="Text Box 42"/>
              <p:cNvSpPr txBox="1">
                <a:spLocks noChangeArrowheads="1"/>
              </p:cNvSpPr>
              <p:nvPr/>
            </p:nvSpPr>
            <p:spPr bwMode="auto">
              <a:xfrm>
                <a:off x="1320" y="3277"/>
                <a:ext cx="230" cy="230"/>
              </a:xfrm>
              <a:prstGeom prst="rect">
                <a:avLst/>
              </a:prstGeom>
              <a:solidFill>
                <a:srgbClr val="FFFFFF"/>
              </a:solidFill>
              <a:ln w="57150">
                <a:solidFill>
                  <a:srgbClr val="0000FF"/>
                </a:solidFill>
                <a:prstDash val="sysDot"/>
                <a:miter lim="800000"/>
                <a:headEnd/>
                <a:tailEnd/>
              </a:ln>
            </p:spPr>
            <p:txBody>
              <a:bodyPr/>
              <a:lstStyle/>
              <a:p>
                <a:endParaRPr lang="it-IT" sz="1000"/>
              </a:p>
            </p:txBody>
          </p:sp>
          <p:sp>
            <p:nvSpPr>
              <p:cNvPr id="45" name="Text Box 43"/>
              <p:cNvSpPr txBox="1">
                <a:spLocks noChangeArrowheads="1"/>
              </p:cNvSpPr>
              <p:nvPr/>
            </p:nvSpPr>
            <p:spPr bwMode="auto">
              <a:xfrm>
                <a:off x="1608" y="3277"/>
                <a:ext cx="230" cy="230"/>
              </a:xfrm>
              <a:prstGeom prst="rect">
                <a:avLst/>
              </a:prstGeom>
              <a:solidFill>
                <a:srgbClr val="FFFFFF"/>
              </a:solidFill>
              <a:ln w="57150">
                <a:solidFill>
                  <a:srgbClr val="0000FF"/>
                </a:solidFill>
                <a:prstDash val="sysDot"/>
                <a:miter lim="800000"/>
                <a:headEnd/>
                <a:tailEnd/>
              </a:ln>
            </p:spPr>
            <p:txBody>
              <a:bodyPr/>
              <a:lstStyle/>
              <a:p>
                <a:endParaRPr lang="it-IT" sz="1000"/>
              </a:p>
            </p:txBody>
          </p:sp>
          <p:sp>
            <p:nvSpPr>
              <p:cNvPr id="46" name="Text Box 44"/>
              <p:cNvSpPr txBox="1">
                <a:spLocks noChangeArrowheads="1"/>
              </p:cNvSpPr>
              <p:nvPr/>
            </p:nvSpPr>
            <p:spPr bwMode="auto">
              <a:xfrm>
                <a:off x="1608" y="3565"/>
                <a:ext cx="230" cy="230"/>
              </a:xfrm>
              <a:prstGeom prst="rect">
                <a:avLst/>
              </a:prstGeom>
              <a:solidFill>
                <a:srgbClr val="FFFFFF"/>
              </a:solidFill>
              <a:ln w="57150">
                <a:solidFill>
                  <a:srgbClr val="0000FF"/>
                </a:solidFill>
                <a:prstDash val="sysDot"/>
                <a:miter lim="800000"/>
                <a:headEnd/>
                <a:tailEnd/>
              </a:ln>
            </p:spPr>
            <p:txBody>
              <a:bodyPr/>
              <a:lstStyle/>
              <a:p>
                <a:endParaRPr lang="it-IT" sz="1000"/>
              </a:p>
            </p:txBody>
          </p:sp>
        </p:grpSp>
        <p:sp>
          <p:nvSpPr>
            <p:cNvPr id="23" name="Text Box 15"/>
            <p:cNvSpPr txBox="1">
              <a:spLocks noChangeArrowheads="1"/>
            </p:cNvSpPr>
            <p:nvPr/>
          </p:nvSpPr>
          <p:spPr bwMode="auto">
            <a:xfrm>
              <a:off x="6383542" y="4302765"/>
              <a:ext cx="487623" cy="465887"/>
            </a:xfrm>
            <a:prstGeom prst="rect">
              <a:avLst/>
            </a:prstGeom>
            <a:noFill/>
            <a:ln w="57150">
              <a:solidFill>
                <a:srgbClr val="FF0000"/>
              </a:solidFill>
              <a:miter lim="800000"/>
              <a:headEnd/>
              <a:tailEnd/>
            </a:ln>
          </p:spPr>
          <p:txBody>
            <a:bodyPr/>
            <a:lstStyle/>
            <a:p>
              <a:endParaRPr lang="it-IT" sz="1000"/>
            </a:p>
          </p:txBody>
        </p:sp>
        <p:sp>
          <p:nvSpPr>
            <p:cNvPr id="24" name="Text Box 14"/>
            <p:cNvSpPr txBox="1">
              <a:spLocks noChangeArrowheads="1"/>
            </p:cNvSpPr>
            <p:nvPr/>
          </p:nvSpPr>
          <p:spPr bwMode="auto">
            <a:xfrm>
              <a:off x="5356747" y="4570683"/>
              <a:ext cx="487623" cy="464568"/>
            </a:xfrm>
            <a:prstGeom prst="rect">
              <a:avLst/>
            </a:prstGeom>
            <a:solidFill>
              <a:srgbClr val="FFFFFF"/>
            </a:solidFill>
            <a:ln w="57150">
              <a:solidFill>
                <a:srgbClr val="FF0000"/>
              </a:solidFill>
              <a:miter lim="800000"/>
              <a:headEnd/>
              <a:tailEnd/>
            </a:ln>
          </p:spPr>
          <p:txBody>
            <a:bodyPr/>
            <a:lstStyle/>
            <a:p>
              <a:endParaRPr lang="it-IT" sz="1000"/>
            </a:p>
          </p:txBody>
        </p:sp>
        <p:sp>
          <p:nvSpPr>
            <p:cNvPr id="25" name="Text Box 46"/>
            <p:cNvSpPr txBox="1">
              <a:spLocks noChangeArrowheads="1"/>
            </p:cNvSpPr>
            <p:nvPr/>
          </p:nvSpPr>
          <p:spPr bwMode="auto">
            <a:xfrm>
              <a:off x="5473776" y="4871597"/>
              <a:ext cx="487623" cy="464568"/>
            </a:xfrm>
            <a:prstGeom prst="rect">
              <a:avLst/>
            </a:prstGeom>
            <a:solidFill>
              <a:schemeClr val="bg1"/>
            </a:solidFill>
            <a:ln w="57150">
              <a:solidFill>
                <a:srgbClr val="FF0000"/>
              </a:solidFill>
              <a:miter lim="800000"/>
              <a:headEnd/>
              <a:tailEnd/>
            </a:ln>
          </p:spPr>
          <p:txBody>
            <a:bodyPr/>
            <a:lstStyle/>
            <a:p>
              <a:endParaRPr lang="it-IT" sz="1000"/>
            </a:p>
          </p:txBody>
        </p:sp>
        <p:grpSp>
          <p:nvGrpSpPr>
            <p:cNvPr id="8" name="Group 50"/>
            <p:cNvGrpSpPr>
              <a:grpSpLocks/>
            </p:cNvGrpSpPr>
            <p:nvPr/>
          </p:nvGrpSpPr>
          <p:grpSpPr bwMode="auto">
            <a:xfrm>
              <a:off x="5416655" y="1846626"/>
              <a:ext cx="1170296" cy="970050"/>
              <a:chOff x="1320" y="3277"/>
              <a:chExt cx="518" cy="518"/>
            </a:xfrm>
          </p:grpSpPr>
          <p:sp>
            <p:nvSpPr>
              <p:cNvPr id="41" name="Text Box 51"/>
              <p:cNvSpPr txBox="1">
                <a:spLocks noChangeArrowheads="1"/>
              </p:cNvSpPr>
              <p:nvPr/>
            </p:nvSpPr>
            <p:spPr bwMode="auto">
              <a:xfrm>
                <a:off x="1320" y="3277"/>
                <a:ext cx="230" cy="230"/>
              </a:xfrm>
              <a:prstGeom prst="rect">
                <a:avLst/>
              </a:prstGeom>
              <a:solidFill>
                <a:srgbClr val="FFFFFF"/>
              </a:solidFill>
              <a:ln w="57150">
                <a:solidFill>
                  <a:srgbClr val="0000FF"/>
                </a:solidFill>
                <a:miter lim="800000"/>
                <a:headEnd/>
                <a:tailEnd/>
              </a:ln>
            </p:spPr>
            <p:txBody>
              <a:bodyPr/>
              <a:lstStyle/>
              <a:p>
                <a:endParaRPr lang="it-IT" sz="1000"/>
              </a:p>
            </p:txBody>
          </p:sp>
          <p:sp>
            <p:nvSpPr>
              <p:cNvPr id="42" name="Text Box 52"/>
              <p:cNvSpPr txBox="1">
                <a:spLocks noChangeArrowheads="1"/>
              </p:cNvSpPr>
              <p:nvPr/>
            </p:nvSpPr>
            <p:spPr bwMode="auto">
              <a:xfrm>
                <a:off x="1608" y="3277"/>
                <a:ext cx="230" cy="230"/>
              </a:xfrm>
              <a:prstGeom prst="rect">
                <a:avLst/>
              </a:prstGeom>
              <a:solidFill>
                <a:srgbClr val="FFFFFF"/>
              </a:solidFill>
              <a:ln w="57150">
                <a:solidFill>
                  <a:srgbClr val="0000FF"/>
                </a:solidFill>
                <a:miter lim="800000"/>
                <a:headEnd/>
                <a:tailEnd/>
              </a:ln>
            </p:spPr>
            <p:txBody>
              <a:bodyPr/>
              <a:lstStyle/>
              <a:p>
                <a:endParaRPr lang="it-IT" sz="1000"/>
              </a:p>
            </p:txBody>
          </p:sp>
          <p:sp>
            <p:nvSpPr>
              <p:cNvPr id="43" name="Text Box 53"/>
              <p:cNvSpPr txBox="1">
                <a:spLocks noChangeArrowheads="1"/>
              </p:cNvSpPr>
              <p:nvPr/>
            </p:nvSpPr>
            <p:spPr bwMode="auto">
              <a:xfrm>
                <a:off x="1608" y="3565"/>
                <a:ext cx="230" cy="230"/>
              </a:xfrm>
              <a:prstGeom prst="rect">
                <a:avLst/>
              </a:prstGeom>
              <a:solidFill>
                <a:srgbClr val="FFFFFF"/>
              </a:solidFill>
              <a:ln w="57150">
                <a:solidFill>
                  <a:srgbClr val="0000FF"/>
                </a:solidFill>
                <a:miter lim="800000"/>
                <a:headEnd/>
                <a:tailEnd/>
              </a:ln>
            </p:spPr>
            <p:txBody>
              <a:bodyPr/>
              <a:lstStyle/>
              <a:p>
                <a:endParaRPr lang="it-IT" sz="1000"/>
              </a:p>
            </p:txBody>
          </p:sp>
        </p:grpSp>
        <p:sp>
          <p:nvSpPr>
            <p:cNvPr id="27" name="Text Box 54"/>
            <p:cNvSpPr txBox="1">
              <a:spLocks noChangeArrowheads="1"/>
            </p:cNvSpPr>
            <p:nvPr/>
          </p:nvSpPr>
          <p:spPr bwMode="auto">
            <a:xfrm>
              <a:off x="6383542" y="2117184"/>
              <a:ext cx="487623" cy="465887"/>
            </a:xfrm>
            <a:prstGeom prst="rect">
              <a:avLst/>
            </a:prstGeom>
            <a:noFill/>
            <a:ln w="57150">
              <a:solidFill>
                <a:srgbClr val="FF0000"/>
              </a:solidFill>
              <a:miter lim="800000"/>
              <a:headEnd/>
              <a:tailEnd/>
            </a:ln>
          </p:spPr>
          <p:txBody>
            <a:bodyPr/>
            <a:lstStyle/>
            <a:p>
              <a:endParaRPr lang="it-IT" sz="1000"/>
            </a:p>
          </p:txBody>
        </p:sp>
        <p:sp>
          <p:nvSpPr>
            <p:cNvPr id="28" name="Text Box 55"/>
            <p:cNvSpPr txBox="1">
              <a:spLocks noChangeArrowheads="1"/>
            </p:cNvSpPr>
            <p:nvPr/>
          </p:nvSpPr>
          <p:spPr bwMode="auto">
            <a:xfrm>
              <a:off x="5356747" y="2385102"/>
              <a:ext cx="487623" cy="385380"/>
            </a:xfrm>
            <a:prstGeom prst="rect">
              <a:avLst/>
            </a:prstGeom>
            <a:solidFill>
              <a:srgbClr val="FFFFFF"/>
            </a:solidFill>
            <a:ln w="57150">
              <a:solidFill>
                <a:srgbClr val="FF0000"/>
              </a:solidFill>
              <a:miter lim="800000"/>
              <a:headEnd/>
              <a:tailEnd/>
            </a:ln>
          </p:spPr>
          <p:txBody>
            <a:bodyPr/>
            <a:lstStyle/>
            <a:p>
              <a:endParaRPr lang="it-IT" sz="1000"/>
            </a:p>
          </p:txBody>
        </p:sp>
        <p:sp>
          <p:nvSpPr>
            <p:cNvPr id="29" name="Text Box 56"/>
            <p:cNvSpPr txBox="1">
              <a:spLocks noChangeArrowheads="1"/>
            </p:cNvSpPr>
            <p:nvPr/>
          </p:nvSpPr>
          <p:spPr bwMode="auto">
            <a:xfrm>
              <a:off x="5473776" y="2844391"/>
              <a:ext cx="487623" cy="322030"/>
            </a:xfrm>
            <a:prstGeom prst="rect">
              <a:avLst/>
            </a:prstGeom>
            <a:solidFill>
              <a:schemeClr val="bg1"/>
            </a:solidFill>
            <a:ln w="57150">
              <a:solidFill>
                <a:srgbClr val="FF0000"/>
              </a:solidFill>
              <a:miter lim="800000"/>
              <a:headEnd/>
              <a:tailEnd/>
            </a:ln>
          </p:spPr>
          <p:txBody>
            <a:bodyPr/>
            <a:lstStyle/>
            <a:p>
              <a:endParaRPr lang="it-IT" sz="1000"/>
            </a:p>
          </p:txBody>
        </p:sp>
        <p:sp>
          <p:nvSpPr>
            <p:cNvPr id="30" name="Line 58"/>
            <p:cNvSpPr>
              <a:spLocks noChangeShapeType="1"/>
            </p:cNvSpPr>
            <p:nvPr/>
          </p:nvSpPr>
          <p:spPr bwMode="auto">
            <a:xfrm flipV="1">
              <a:off x="5156124" y="1609062"/>
              <a:ext cx="0" cy="3832686"/>
            </a:xfrm>
            <a:prstGeom prst="line">
              <a:avLst/>
            </a:prstGeom>
            <a:noFill/>
            <a:ln w="25400">
              <a:solidFill>
                <a:schemeClr val="tx1"/>
              </a:solidFill>
              <a:prstDash val="dashDot"/>
              <a:round/>
              <a:headEnd/>
              <a:tailEnd/>
            </a:ln>
            <a:effectLst/>
          </p:spPr>
          <p:txBody>
            <a:bodyPr wrap="none" anchor="ctr"/>
            <a:lstStyle/>
            <a:p>
              <a:endParaRPr lang="en-US"/>
            </a:p>
          </p:txBody>
        </p:sp>
        <p:sp>
          <p:nvSpPr>
            <p:cNvPr id="31" name="Text Box 59"/>
            <p:cNvSpPr txBox="1">
              <a:spLocks noChangeArrowheads="1"/>
            </p:cNvSpPr>
            <p:nvPr/>
          </p:nvSpPr>
          <p:spPr bwMode="auto">
            <a:xfrm>
              <a:off x="5844370" y="3828958"/>
              <a:ext cx="161612" cy="380101"/>
            </a:xfrm>
            <a:prstGeom prst="rect">
              <a:avLst/>
            </a:prstGeom>
            <a:noFill/>
            <a:ln w="9525">
              <a:noFill/>
              <a:miter lim="800000"/>
              <a:headEnd/>
              <a:tailEnd/>
            </a:ln>
            <a:effectLst/>
          </p:spPr>
          <p:txBody>
            <a:bodyPr wrap="none">
              <a:spAutoFit/>
            </a:bodyPr>
            <a:lstStyle/>
            <a:p>
              <a:endParaRPr lang="it-IT"/>
            </a:p>
          </p:txBody>
        </p:sp>
        <p:sp>
          <p:nvSpPr>
            <p:cNvPr id="32" name="Text Box 60"/>
            <p:cNvSpPr txBox="1">
              <a:spLocks noChangeArrowheads="1"/>
            </p:cNvSpPr>
            <p:nvPr/>
          </p:nvSpPr>
          <p:spPr bwMode="auto">
            <a:xfrm>
              <a:off x="6345925" y="5084084"/>
              <a:ext cx="1816745" cy="380101"/>
            </a:xfrm>
            <a:prstGeom prst="rect">
              <a:avLst/>
            </a:prstGeom>
            <a:noFill/>
            <a:ln w="9525">
              <a:noFill/>
              <a:miter lim="800000"/>
              <a:headEnd/>
              <a:tailEnd/>
            </a:ln>
            <a:effectLst/>
          </p:spPr>
          <p:txBody>
            <a:bodyPr>
              <a:spAutoFit/>
            </a:bodyPr>
            <a:lstStyle/>
            <a:p>
              <a:pPr>
                <a:spcBef>
                  <a:spcPct val="50000"/>
                </a:spcBef>
              </a:pPr>
              <a:r>
                <a:rPr lang="it-IT" b="1">
                  <a:solidFill>
                    <a:srgbClr val="339966"/>
                  </a:solidFill>
                </a:rPr>
                <a:t>Local Conflict</a:t>
              </a:r>
            </a:p>
          </p:txBody>
        </p:sp>
        <p:cxnSp>
          <p:nvCxnSpPr>
            <p:cNvPr id="33" name="AutoShape 61"/>
            <p:cNvCxnSpPr>
              <a:cxnSpLocks noChangeShapeType="1"/>
              <a:stCxn id="32" idx="1"/>
              <a:endCxn id="24" idx="2"/>
            </p:cNvCxnSpPr>
            <p:nvPr/>
          </p:nvCxnSpPr>
          <p:spPr bwMode="auto">
            <a:xfrm rot="10800000">
              <a:off x="5600559" y="5059007"/>
              <a:ext cx="745366" cy="215127"/>
            </a:xfrm>
            <a:prstGeom prst="curvedConnector2">
              <a:avLst/>
            </a:prstGeom>
            <a:noFill/>
            <a:ln w="44450">
              <a:solidFill>
                <a:srgbClr val="339933"/>
              </a:solidFill>
              <a:round/>
              <a:headEnd/>
              <a:tailEnd/>
            </a:ln>
            <a:effectLst/>
          </p:spPr>
        </p:cxnSp>
        <p:sp>
          <p:nvSpPr>
            <p:cNvPr id="34" name="Text Box 62"/>
            <p:cNvSpPr txBox="1">
              <a:spLocks noChangeArrowheads="1"/>
            </p:cNvSpPr>
            <p:nvPr/>
          </p:nvSpPr>
          <p:spPr bwMode="auto">
            <a:xfrm>
              <a:off x="6260940" y="2883985"/>
              <a:ext cx="2105138" cy="380101"/>
            </a:xfrm>
            <a:prstGeom prst="rect">
              <a:avLst/>
            </a:prstGeom>
            <a:noFill/>
            <a:ln w="9525">
              <a:noFill/>
              <a:miter lim="800000"/>
              <a:headEnd/>
              <a:tailEnd/>
            </a:ln>
            <a:effectLst/>
          </p:spPr>
          <p:txBody>
            <a:bodyPr>
              <a:spAutoFit/>
            </a:bodyPr>
            <a:lstStyle/>
            <a:p>
              <a:pPr>
                <a:spcBef>
                  <a:spcPct val="50000"/>
                </a:spcBef>
              </a:pPr>
              <a:r>
                <a:rPr lang="it-IT" b="1">
                  <a:solidFill>
                    <a:srgbClr val="339966"/>
                  </a:solidFill>
                </a:rPr>
                <a:t>Global Conflicts</a:t>
              </a:r>
            </a:p>
          </p:txBody>
        </p:sp>
        <p:cxnSp>
          <p:nvCxnSpPr>
            <p:cNvPr id="35" name="AutoShape 63"/>
            <p:cNvCxnSpPr>
              <a:cxnSpLocks noChangeShapeType="1"/>
              <a:stCxn id="34" idx="0"/>
              <a:endCxn id="43" idx="3"/>
            </p:cNvCxnSpPr>
            <p:nvPr/>
          </p:nvCxnSpPr>
          <p:spPr bwMode="auto">
            <a:xfrm rot="5400000" flipH="1">
              <a:off x="6821898" y="2391678"/>
              <a:ext cx="282436" cy="702177"/>
            </a:xfrm>
            <a:prstGeom prst="curvedConnector2">
              <a:avLst/>
            </a:prstGeom>
            <a:noFill/>
            <a:ln w="44450">
              <a:solidFill>
                <a:srgbClr val="339966"/>
              </a:solidFill>
              <a:round/>
              <a:headEnd/>
              <a:tailEnd/>
            </a:ln>
            <a:effectLst/>
          </p:spPr>
        </p:cxnSp>
        <p:cxnSp>
          <p:nvCxnSpPr>
            <p:cNvPr id="36" name="AutoShape 64"/>
            <p:cNvCxnSpPr>
              <a:cxnSpLocks noChangeShapeType="1"/>
              <a:stCxn id="34" idx="0"/>
              <a:endCxn id="27" idx="0"/>
            </p:cNvCxnSpPr>
            <p:nvPr/>
          </p:nvCxnSpPr>
          <p:spPr bwMode="auto">
            <a:xfrm rot="5400000" flipH="1">
              <a:off x="6575501" y="2145280"/>
              <a:ext cx="790557" cy="686852"/>
            </a:xfrm>
            <a:prstGeom prst="curvedConnector3">
              <a:avLst>
                <a:gd name="adj1" fmla="val 121037"/>
              </a:avLst>
            </a:prstGeom>
            <a:noFill/>
            <a:ln w="44450">
              <a:solidFill>
                <a:srgbClr val="339966"/>
              </a:solidFill>
              <a:round/>
              <a:headEnd/>
              <a:tailEnd/>
            </a:ln>
            <a:effectLst/>
          </p:spPr>
        </p:cxnSp>
        <p:sp>
          <p:nvSpPr>
            <p:cNvPr id="37" name="Rectangle 65"/>
            <p:cNvSpPr>
              <a:spLocks noChangeArrowheads="1"/>
            </p:cNvSpPr>
            <p:nvPr/>
          </p:nvSpPr>
          <p:spPr bwMode="auto">
            <a:xfrm>
              <a:off x="5479349" y="4861038"/>
              <a:ext cx="356662" cy="179492"/>
            </a:xfrm>
            <a:prstGeom prst="rect">
              <a:avLst/>
            </a:prstGeom>
            <a:solidFill>
              <a:schemeClr val="accent1"/>
            </a:solidFill>
            <a:ln w="57150">
              <a:solidFill>
                <a:srgbClr val="FF3300"/>
              </a:solidFill>
              <a:miter lim="800000"/>
              <a:headEnd/>
              <a:tailEnd/>
            </a:ln>
            <a:effectLst/>
          </p:spPr>
          <p:txBody>
            <a:bodyPr wrap="none" anchor="ctr"/>
            <a:lstStyle/>
            <a:p>
              <a:endParaRPr lang="en-US"/>
            </a:p>
          </p:txBody>
        </p:sp>
        <p:sp>
          <p:nvSpPr>
            <p:cNvPr id="38" name="Rectangle 66"/>
            <p:cNvSpPr>
              <a:spLocks noChangeArrowheads="1"/>
            </p:cNvSpPr>
            <p:nvPr/>
          </p:nvSpPr>
          <p:spPr bwMode="auto">
            <a:xfrm>
              <a:off x="6415585" y="2411498"/>
              <a:ext cx="139321" cy="147817"/>
            </a:xfrm>
            <a:prstGeom prst="rect">
              <a:avLst/>
            </a:prstGeom>
            <a:solidFill>
              <a:srgbClr val="339966"/>
            </a:solidFill>
            <a:ln w="9525">
              <a:solidFill>
                <a:schemeClr val="tx1"/>
              </a:solidFill>
              <a:miter lim="800000"/>
              <a:headEnd/>
              <a:tailEnd/>
            </a:ln>
            <a:effectLst/>
          </p:spPr>
          <p:txBody>
            <a:bodyPr wrap="none" anchor="ctr"/>
            <a:lstStyle/>
            <a:p>
              <a:endParaRPr lang="en-US"/>
            </a:p>
          </p:txBody>
        </p:sp>
        <p:sp>
          <p:nvSpPr>
            <p:cNvPr id="39" name="Rectangle 67"/>
            <p:cNvSpPr>
              <a:spLocks noChangeArrowheads="1"/>
            </p:cNvSpPr>
            <p:nvPr/>
          </p:nvSpPr>
          <p:spPr bwMode="auto">
            <a:xfrm>
              <a:off x="6415585" y="2142260"/>
              <a:ext cx="150467" cy="121421"/>
            </a:xfrm>
            <a:prstGeom prst="rect">
              <a:avLst/>
            </a:prstGeom>
            <a:solidFill>
              <a:srgbClr val="339966"/>
            </a:solidFill>
            <a:ln w="9525">
              <a:solidFill>
                <a:schemeClr val="tx1"/>
              </a:solidFill>
              <a:miter lim="800000"/>
              <a:headEnd/>
              <a:tailEnd/>
            </a:ln>
            <a:effectLst/>
          </p:spPr>
          <p:txBody>
            <a:bodyPr wrap="none" anchor="ctr"/>
            <a:lstStyle/>
            <a:p>
              <a:endParaRPr lang="en-US"/>
            </a:p>
          </p:txBody>
        </p:sp>
        <p:sp>
          <p:nvSpPr>
            <p:cNvPr id="40" name="Text Box 68"/>
            <p:cNvSpPr txBox="1">
              <a:spLocks noChangeArrowheads="1"/>
            </p:cNvSpPr>
            <p:nvPr/>
          </p:nvSpPr>
          <p:spPr bwMode="auto">
            <a:xfrm>
              <a:off x="2347415" y="4684186"/>
              <a:ext cx="1723549" cy="646331"/>
            </a:xfrm>
            <a:prstGeom prst="rect">
              <a:avLst/>
            </a:prstGeom>
            <a:noFill/>
            <a:ln w="9525">
              <a:noFill/>
              <a:miter lim="800000"/>
              <a:headEnd/>
              <a:tailEnd/>
            </a:ln>
            <a:effectLst/>
          </p:spPr>
          <p:txBody>
            <a:bodyPr wrap="none">
              <a:spAutoFit/>
            </a:bodyPr>
            <a:lstStyle/>
            <a:p>
              <a:r>
                <a:rPr lang="it-IT" b="1" dirty="0" err="1">
                  <a:solidFill>
                    <a:srgbClr val="0000FF"/>
                  </a:solidFill>
                </a:rPr>
                <a:t>Architect</a:t>
              </a:r>
              <a:r>
                <a:rPr lang="it-IT" b="1" dirty="0">
                  <a:solidFill>
                    <a:schemeClr val="accent2"/>
                  </a:solidFill>
                </a:rPr>
                <a:t/>
              </a:r>
              <a:br>
                <a:rPr lang="it-IT" b="1" dirty="0">
                  <a:solidFill>
                    <a:schemeClr val="accent2"/>
                  </a:solidFill>
                </a:rPr>
              </a:br>
              <a:r>
                <a:rPr lang="it-IT" b="1" dirty="0" err="1">
                  <a:solidFill>
                    <a:srgbClr val="FF0000"/>
                  </a:solidFill>
                </a:rPr>
                <a:t>Civil</a:t>
              </a:r>
              <a:r>
                <a:rPr lang="it-IT" b="1" dirty="0">
                  <a:solidFill>
                    <a:srgbClr val="FF0000"/>
                  </a:solidFill>
                </a:rPr>
                <a:t> </a:t>
              </a:r>
              <a:r>
                <a:rPr lang="it-IT" b="1" dirty="0" err="1">
                  <a:solidFill>
                    <a:srgbClr val="FF0000"/>
                  </a:solidFill>
                </a:rPr>
                <a:t>Engineer</a:t>
              </a:r>
              <a:endParaRPr lang="it-IT" dirty="0">
                <a:solidFill>
                  <a:srgbClr val="FF0000"/>
                </a:solidFill>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olo 7"/>
          <p:cNvSpPr>
            <a:spLocks noGrp="1"/>
          </p:cNvSpPr>
          <p:nvPr>
            <p:ph type="title"/>
          </p:nvPr>
        </p:nvSpPr>
        <p:spPr/>
        <p:txBody>
          <a:bodyPr/>
          <a:lstStyle/>
          <a:p>
            <a:endParaRPr lang="en-US"/>
          </a:p>
        </p:txBody>
      </p:sp>
      <p:sp>
        <p:nvSpPr>
          <p:cNvPr id="20482" name="Segnaposto piè di pagina 4"/>
          <p:cNvSpPr>
            <a:spLocks noGrp="1"/>
          </p:cNvSpPr>
          <p:nvPr>
            <p:ph type="ftr" sz="quarter" idx="11"/>
          </p:nvPr>
        </p:nvSpPr>
        <p:spPr bwMode="auto">
          <a:noFill/>
          <a:ln>
            <a:miter lim="800000"/>
            <a:headEnd/>
            <a:tailEnd/>
          </a:ln>
        </p:spPr>
        <p:txBody>
          <a:bodyPr/>
          <a:lstStyle/>
          <a:p>
            <a:r>
              <a:rPr lang="en-GB" smtClean="0"/>
              <a:t>Translate - Sapienza University of Rome 14 May 2014</a:t>
            </a:r>
            <a:endParaRPr lang="it-IT" smtClean="0"/>
          </a:p>
        </p:txBody>
      </p:sp>
      <p:sp>
        <p:nvSpPr>
          <p:cNvPr id="7" name="Segnaposto numero diapositiva 5"/>
          <p:cNvSpPr>
            <a:spLocks noGrp="1"/>
          </p:cNvSpPr>
          <p:nvPr>
            <p:ph type="sldNum" sz="quarter" idx="12"/>
          </p:nvPr>
        </p:nvSpPr>
        <p:spPr/>
        <p:txBody>
          <a:bodyPr/>
          <a:lstStyle/>
          <a:p>
            <a:pPr>
              <a:defRPr/>
            </a:pPr>
            <a:fld id="{093CB619-5BA0-4A02-AD19-8FDF37F14AB2}" type="slidenum">
              <a:rPr lang="it-IT"/>
              <a:pPr>
                <a:defRPr/>
              </a:pPr>
              <a:t>26</a:t>
            </a:fld>
            <a:endParaRPr lang="it-IT"/>
          </a:p>
        </p:txBody>
      </p:sp>
      <p:sp>
        <p:nvSpPr>
          <p:cNvPr id="20484" name="Segnaposto contenuto 2"/>
          <p:cNvSpPr>
            <a:spLocks noGrp="1"/>
          </p:cNvSpPr>
          <p:nvPr>
            <p:ph idx="4294967295"/>
          </p:nvPr>
        </p:nvSpPr>
        <p:spPr>
          <a:xfrm>
            <a:off x="1528763" y="928688"/>
            <a:ext cx="7615237" cy="5197475"/>
          </a:xfrm>
        </p:spPr>
        <p:txBody>
          <a:bodyPr/>
          <a:lstStyle/>
          <a:p>
            <a:pPr eaLnBrk="1" hangingPunct="1">
              <a:buFont typeface="Arial" charset="0"/>
              <a:buNone/>
            </a:pPr>
            <a:r>
              <a:rPr lang="en-US" sz="4000" b="1" smtClean="0">
                <a:solidFill>
                  <a:srgbClr val="00B0F0"/>
                </a:solidFill>
              </a:rPr>
              <a:t>step 8</a:t>
            </a:r>
          </a:p>
          <a:p>
            <a:pPr eaLnBrk="1" hangingPunct="1">
              <a:buFont typeface="Arial" charset="0"/>
              <a:buNone/>
            </a:pPr>
            <a:endParaRPr lang="en-US" sz="3600" smtClean="0"/>
          </a:p>
          <a:p>
            <a:pPr eaLnBrk="1" hangingPunct="1">
              <a:buFont typeface="Arial" charset="0"/>
              <a:buNone/>
            </a:pPr>
            <a:r>
              <a:rPr lang="en-US" smtClean="0"/>
              <a:t>2002 - 2009   collaborative design</a:t>
            </a:r>
          </a:p>
          <a:p>
            <a:pPr eaLnBrk="1" hangingPunct="1">
              <a:buFont typeface="Arial" charset="0"/>
              <a:buNone/>
            </a:pPr>
            <a:endParaRPr lang="en-US" smtClean="0"/>
          </a:p>
          <a:p>
            <a:pPr eaLnBrk="1" hangingPunct="1">
              <a:buFont typeface="Arial" charset="0"/>
              <a:buNone/>
            </a:pPr>
            <a:r>
              <a:rPr lang="en-US" smtClean="0"/>
              <a:t>industry:        STEP, IFC, BIM</a:t>
            </a:r>
          </a:p>
          <a:p>
            <a:pPr eaLnBrk="1" hangingPunct="1">
              <a:buFont typeface="Arial" charset="0"/>
              <a:buNone/>
            </a:pPr>
            <a:r>
              <a:rPr lang="en-US" smtClean="0"/>
              <a:t>academia:      Kvan, Achten</a:t>
            </a:r>
          </a:p>
          <a:p>
            <a:pPr eaLnBrk="1" hangingPunct="1">
              <a:buFont typeface="Arial" charset="0"/>
              <a:buNone/>
            </a:pPr>
            <a:endParaRPr lang="en-US" smtClean="0"/>
          </a:p>
          <a:p>
            <a:pPr eaLnBrk="1" hangingPunct="1">
              <a:buFont typeface="Arial" charset="0"/>
              <a:buNone/>
            </a:pPr>
            <a:r>
              <a:rPr lang="en-US" smtClean="0">
                <a:solidFill>
                  <a:srgbClr val="00B0F0"/>
                </a:solidFill>
              </a:rPr>
              <a:t>we : </a:t>
            </a:r>
            <a:r>
              <a:rPr lang="en-US" smtClean="0"/>
              <a:t>distributed knowledge representation   </a:t>
            </a:r>
            <a:br>
              <a:rPr lang="en-US" smtClean="0"/>
            </a:br>
            <a:r>
              <a:rPr lang="en-US" smtClean="0"/>
              <a:t>     and management, game, OWL</a:t>
            </a:r>
          </a:p>
        </p:txBody>
      </p:sp>
      <p:sp>
        <p:nvSpPr>
          <p:cNvPr id="4" name="Segnaposto piè di pagina 3"/>
          <p:cNvSpPr txBox="1">
            <a:spLocks noGrp="1"/>
          </p:cNvSpPr>
          <p:nvPr/>
        </p:nvSpPr>
        <p:spPr>
          <a:xfrm>
            <a:off x="3124200" y="6356350"/>
            <a:ext cx="2895600" cy="365125"/>
          </a:xfrm>
          <a:prstGeom prst="rect">
            <a:avLst/>
          </a:prstGeom>
          <a:noFill/>
        </p:spPr>
        <p:txBody>
          <a:bodyPr anchor="ctr"/>
          <a:lstStyle/>
          <a:p>
            <a:pPr algn="ctr" fontAlgn="auto">
              <a:spcBef>
                <a:spcPts val="0"/>
              </a:spcBef>
              <a:spcAft>
                <a:spcPts val="0"/>
              </a:spcAft>
              <a:defRPr/>
            </a:pPr>
            <a:r>
              <a:rPr lang="it-IT" sz="1200">
                <a:solidFill>
                  <a:schemeClr val="tx1">
                    <a:tint val="75000"/>
                  </a:schemeClr>
                </a:solidFill>
                <a:latin typeface="+mn-lt"/>
                <a:cs typeface="+mn-cs"/>
              </a:rPr>
              <a:t>01 DESIGN.7   La Tourette  18.05.2010</a:t>
            </a:r>
          </a:p>
        </p:txBody>
      </p:sp>
      <p:sp>
        <p:nvSpPr>
          <p:cNvPr id="5" name="Segnaposto numero diapositiva 4"/>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C70F9987-F59D-42A0-9C00-F51AA74ABF58}" type="slidenum">
              <a:rPr lang="it-IT" sz="1200">
                <a:solidFill>
                  <a:schemeClr val="tx1">
                    <a:tint val="75000"/>
                  </a:schemeClr>
                </a:solidFill>
                <a:latin typeface="+mn-lt"/>
                <a:cs typeface="+mn-cs"/>
              </a:rPr>
              <a:pPr algn="r" fontAlgn="auto">
                <a:spcBef>
                  <a:spcPts val="0"/>
                </a:spcBef>
                <a:spcAft>
                  <a:spcPts val="0"/>
                </a:spcAft>
                <a:defRPr/>
              </a:pPr>
              <a:t>26</a:t>
            </a:fld>
            <a:endParaRPr lang="it-IT" sz="1200">
              <a:solidFill>
                <a:schemeClr val="tx1">
                  <a:tint val="75000"/>
                </a:schemeClr>
              </a:solidFill>
              <a:latin typeface="+mn-lt"/>
              <a:cs typeface="+mn-cs"/>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title"/>
          </p:nvPr>
        </p:nvSpPr>
        <p:spPr/>
        <p:txBody>
          <a:bodyPr/>
          <a:lstStyle/>
          <a:p>
            <a:endParaRPr lang="en-US"/>
          </a:p>
        </p:txBody>
      </p:sp>
      <p:sp>
        <p:nvSpPr>
          <p:cNvPr id="21506" name="Segnaposto piè di pagina 4"/>
          <p:cNvSpPr>
            <a:spLocks noGrp="1"/>
          </p:cNvSpPr>
          <p:nvPr>
            <p:ph type="ftr" sz="quarter" idx="11"/>
          </p:nvPr>
        </p:nvSpPr>
        <p:spPr bwMode="auto">
          <a:noFill/>
          <a:ln>
            <a:miter lim="800000"/>
            <a:headEnd/>
            <a:tailEnd/>
          </a:ln>
        </p:spPr>
        <p:txBody>
          <a:bodyPr/>
          <a:lstStyle/>
          <a:p>
            <a:r>
              <a:rPr lang="en-GB" smtClean="0"/>
              <a:t>Translate - Sapienza University of Rome 14 May 2014</a:t>
            </a:r>
            <a:endParaRPr lang="it-IT" smtClean="0"/>
          </a:p>
        </p:txBody>
      </p:sp>
      <p:sp>
        <p:nvSpPr>
          <p:cNvPr id="5" name="Segnaposto numero diapositiva 5"/>
          <p:cNvSpPr>
            <a:spLocks noGrp="1"/>
          </p:cNvSpPr>
          <p:nvPr>
            <p:ph type="sldNum" sz="quarter" idx="12"/>
          </p:nvPr>
        </p:nvSpPr>
        <p:spPr/>
        <p:txBody>
          <a:bodyPr/>
          <a:lstStyle/>
          <a:p>
            <a:pPr>
              <a:defRPr/>
            </a:pPr>
            <a:fld id="{5307C989-9993-4CA2-9693-4F623BA4C47B}" type="slidenum">
              <a:rPr lang="it-IT"/>
              <a:pPr>
                <a:defRPr/>
              </a:pPr>
              <a:t>27</a:t>
            </a:fld>
            <a:endParaRPr lang="it-IT"/>
          </a:p>
        </p:txBody>
      </p:sp>
      <p:pic>
        <p:nvPicPr>
          <p:cNvPr id="21508" name="Picture 4" descr="Innovations2"/>
          <p:cNvPicPr>
            <a:picLocks noChangeAspect="1" noChangeArrowheads="1"/>
          </p:cNvPicPr>
          <p:nvPr/>
        </p:nvPicPr>
        <p:blipFill rotWithShape="1">
          <a:blip r:embed="rId2" cstate="print"/>
          <a:srcRect t="3206" b="2213"/>
          <a:stretch/>
        </p:blipFill>
        <p:spPr bwMode="auto">
          <a:xfrm>
            <a:off x="4956175" y="729344"/>
            <a:ext cx="3763963" cy="5312228"/>
          </a:xfrm>
          <a:prstGeom prst="rect">
            <a:avLst/>
          </a:prstGeom>
          <a:noFill/>
          <a:ln w="9525">
            <a:noFill/>
            <a:miter lim="800000"/>
            <a:headEnd/>
            <a:tailEnd/>
          </a:ln>
        </p:spPr>
      </p:pic>
      <p:pic>
        <p:nvPicPr>
          <p:cNvPr id="21509" name="Picture 5" descr="Innovations1"/>
          <p:cNvPicPr>
            <a:picLocks noChangeAspect="1" noChangeArrowheads="1"/>
          </p:cNvPicPr>
          <p:nvPr/>
        </p:nvPicPr>
        <p:blipFill>
          <a:blip r:embed="rId3" cstate="print"/>
          <a:srcRect/>
          <a:stretch>
            <a:fillRect/>
          </a:stretch>
        </p:blipFill>
        <p:spPr bwMode="auto">
          <a:xfrm>
            <a:off x="468086" y="794657"/>
            <a:ext cx="4135664" cy="5214257"/>
          </a:xfrm>
          <a:prstGeom prst="rect">
            <a:avLst/>
          </a:prstGeom>
          <a:noFill/>
          <a:ln w="3175">
            <a:solidFill>
              <a:srgbClr val="000000"/>
            </a:solid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endParaRPr lang="en-US"/>
          </a:p>
        </p:txBody>
      </p:sp>
      <p:sp>
        <p:nvSpPr>
          <p:cNvPr id="22530" name="Segnaposto piè di pagina 4"/>
          <p:cNvSpPr>
            <a:spLocks noGrp="1"/>
          </p:cNvSpPr>
          <p:nvPr>
            <p:ph type="ftr" sz="quarter" idx="11"/>
          </p:nvPr>
        </p:nvSpPr>
        <p:spPr bwMode="auto">
          <a:noFill/>
          <a:ln>
            <a:miter lim="800000"/>
            <a:headEnd/>
            <a:tailEnd/>
          </a:ln>
        </p:spPr>
        <p:txBody>
          <a:bodyPr/>
          <a:lstStyle/>
          <a:p>
            <a:r>
              <a:rPr lang="en-GB" smtClean="0"/>
              <a:t>Translate - Sapienza University of Rome 14 May 2014</a:t>
            </a:r>
            <a:endParaRPr lang="it-IT" smtClean="0"/>
          </a:p>
        </p:txBody>
      </p:sp>
      <p:sp>
        <p:nvSpPr>
          <p:cNvPr id="4" name="Segnaposto numero diapositiva 5"/>
          <p:cNvSpPr>
            <a:spLocks noGrp="1"/>
          </p:cNvSpPr>
          <p:nvPr>
            <p:ph type="sldNum" sz="quarter" idx="12"/>
          </p:nvPr>
        </p:nvSpPr>
        <p:spPr/>
        <p:txBody>
          <a:bodyPr/>
          <a:lstStyle/>
          <a:p>
            <a:pPr>
              <a:defRPr/>
            </a:pPr>
            <a:fld id="{09C3A54D-EC57-4C46-AB77-FBCC62D7990C}" type="slidenum">
              <a:rPr lang="it-IT"/>
              <a:pPr>
                <a:defRPr/>
              </a:pPr>
              <a:t>28</a:t>
            </a:fld>
            <a:endParaRPr lang="it-IT"/>
          </a:p>
        </p:txBody>
      </p:sp>
      <p:pic>
        <p:nvPicPr>
          <p:cNvPr id="22532" name="Picture 4" descr="Fig 3 PDW SDW"/>
          <p:cNvPicPr>
            <a:picLocks noChangeAspect="1" noChangeArrowheads="1"/>
          </p:cNvPicPr>
          <p:nvPr/>
        </p:nvPicPr>
        <p:blipFill>
          <a:blip r:embed="rId2" cstate="print"/>
          <a:srcRect/>
          <a:stretch>
            <a:fillRect/>
          </a:stretch>
        </p:blipFill>
        <p:spPr bwMode="auto">
          <a:xfrm>
            <a:off x="611188" y="620713"/>
            <a:ext cx="7848600" cy="5251450"/>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endParaRPr lang="en-US"/>
          </a:p>
        </p:txBody>
      </p:sp>
      <p:sp>
        <p:nvSpPr>
          <p:cNvPr id="23554" name="Segnaposto piè di pagina 4"/>
          <p:cNvSpPr>
            <a:spLocks noGrp="1"/>
          </p:cNvSpPr>
          <p:nvPr>
            <p:ph type="ftr" sz="quarter" idx="11"/>
          </p:nvPr>
        </p:nvSpPr>
        <p:spPr bwMode="auto">
          <a:noFill/>
          <a:ln>
            <a:miter lim="800000"/>
            <a:headEnd/>
            <a:tailEnd/>
          </a:ln>
        </p:spPr>
        <p:txBody>
          <a:bodyPr/>
          <a:lstStyle/>
          <a:p>
            <a:r>
              <a:rPr lang="en-GB" smtClean="0"/>
              <a:t>Translate - Sapienza University of Rome 14 May 2014</a:t>
            </a:r>
            <a:endParaRPr lang="it-IT" smtClean="0"/>
          </a:p>
        </p:txBody>
      </p:sp>
      <p:sp>
        <p:nvSpPr>
          <p:cNvPr id="4" name="Segnaposto numero diapositiva 5"/>
          <p:cNvSpPr>
            <a:spLocks noGrp="1"/>
          </p:cNvSpPr>
          <p:nvPr>
            <p:ph type="sldNum" sz="quarter" idx="12"/>
          </p:nvPr>
        </p:nvSpPr>
        <p:spPr/>
        <p:txBody>
          <a:bodyPr/>
          <a:lstStyle/>
          <a:p>
            <a:pPr>
              <a:defRPr/>
            </a:pPr>
            <a:fld id="{CAF4BEEC-9022-40DB-9D10-D62F3050AD47}" type="slidenum">
              <a:rPr lang="it-IT"/>
              <a:pPr>
                <a:defRPr/>
              </a:pPr>
              <a:t>29</a:t>
            </a:fld>
            <a:endParaRPr lang="it-IT"/>
          </a:p>
        </p:txBody>
      </p:sp>
      <p:pic>
        <p:nvPicPr>
          <p:cNvPr id="23556" name="Picture 4" descr="Fig 1 Knowledge &amp; Project"/>
          <p:cNvPicPr>
            <a:picLocks noChangeAspect="1" noChangeArrowheads="1"/>
          </p:cNvPicPr>
          <p:nvPr/>
        </p:nvPicPr>
        <p:blipFill>
          <a:blip r:embed="rId2" cstate="print"/>
          <a:srcRect/>
          <a:stretch>
            <a:fillRect/>
          </a:stretch>
        </p:blipFill>
        <p:spPr bwMode="auto">
          <a:xfrm>
            <a:off x="827088" y="620713"/>
            <a:ext cx="7559675" cy="547370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olo 1"/>
          <p:cNvSpPr>
            <a:spLocks noGrp="1"/>
          </p:cNvSpPr>
          <p:nvPr>
            <p:ph type="title"/>
          </p:nvPr>
        </p:nvSpPr>
        <p:spPr>
          <a:xfrm>
            <a:off x="2316163" y="274638"/>
            <a:ext cx="4438650" cy="773112"/>
          </a:xfrm>
        </p:spPr>
        <p:txBody>
          <a:bodyPr/>
          <a:lstStyle/>
          <a:p>
            <a:r>
              <a:rPr lang="it-IT" sz="3200" dirty="0" smtClean="0">
                <a:solidFill>
                  <a:srgbClr val="000000"/>
                </a:solidFill>
              </a:rPr>
              <a:t>L’informatica  o  ICT</a:t>
            </a:r>
          </a:p>
        </p:txBody>
      </p:sp>
      <p:sp>
        <p:nvSpPr>
          <p:cNvPr id="4" name="Segnaposto numero diapositiva 3"/>
          <p:cNvSpPr>
            <a:spLocks noGrp="1"/>
          </p:cNvSpPr>
          <p:nvPr>
            <p:ph type="sldNum" sz="quarter" idx="12"/>
          </p:nvPr>
        </p:nvSpPr>
        <p:spPr/>
        <p:txBody>
          <a:bodyPr/>
          <a:lstStyle/>
          <a:p>
            <a:pPr>
              <a:defRPr/>
            </a:pPr>
            <a:fld id="{7CEF3A7B-9F45-4611-B8F7-400D72E4B820}" type="slidenum">
              <a:rPr lang="it-IT"/>
              <a:pPr>
                <a:defRPr/>
              </a:pPr>
              <a:t>3</a:t>
            </a:fld>
            <a:endParaRPr lang="it-IT"/>
          </a:p>
        </p:txBody>
      </p:sp>
      <p:sp>
        <p:nvSpPr>
          <p:cNvPr id="5" name="Ovale 4"/>
          <p:cNvSpPr/>
          <p:nvPr/>
        </p:nvSpPr>
        <p:spPr>
          <a:xfrm>
            <a:off x="4187825" y="2728913"/>
            <a:ext cx="147638" cy="147637"/>
          </a:xfrm>
          <a:prstGeom prst="ellipse">
            <a:avLst/>
          </a:prstGeom>
          <a:solidFill>
            <a:schemeClr val="tx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9" name="Arco 8"/>
          <p:cNvSpPr/>
          <p:nvPr/>
        </p:nvSpPr>
        <p:spPr>
          <a:xfrm rot="3814815">
            <a:off x="2641600" y="-93662"/>
            <a:ext cx="2638425" cy="3076575"/>
          </a:xfrm>
          <a:prstGeom prst="arc">
            <a:avLst>
              <a:gd name="adj1" fmla="val 16979040"/>
              <a:gd name="adj2" fmla="val 0"/>
            </a:avLst>
          </a:prstGeom>
          <a:ln w="19050">
            <a:solidFill>
              <a:schemeClr val="bg1"/>
            </a:solidFill>
            <a:tailEnd type="triangle" w="lg" len="me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it-IT"/>
          </a:p>
        </p:txBody>
      </p:sp>
      <p:sp>
        <p:nvSpPr>
          <p:cNvPr id="6" name="Segnaposto piè di pagina 5"/>
          <p:cNvSpPr>
            <a:spLocks noGrp="1"/>
          </p:cNvSpPr>
          <p:nvPr>
            <p:ph type="ftr" sz="quarter" idx="11"/>
          </p:nvPr>
        </p:nvSpPr>
        <p:spPr/>
        <p:txBody>
          <a:bodyPr/>
          <a:lstStyle/>
          <a:p>
            <a:pPr>
              <a:defRPr/>
            </a:pPr>
            <a:r>
              <a:rPr lang="en-GB" smtClean="0"/>
              <a:t>Translate - Sapienza University of Rome 14 May 2014</a:t>
            </a:r>
            <a:endParaRPr lang="it-IT"/>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a:xfrm>
            <a:off x="1116013" y="409575"/>
            <a:ext cx="7559675" cy="968849"/>
          </a:xfrm>
        </p:spPr>
        <p:txBody>
          <a:bodyPr/>
          <a:lstStyle/>
          <a:p>
            <a:r>
              <a:rPr lang="en-US" sz="3200" dirty="0" smtClean="0">
                <a:solidFill>
                  <a:srgbClr val="00B0F0"/>
                </a:solidFill>
              </a:rPr>
              <a:t>BKM  Building Knowledge Modeling</a:t>
            </a:r>
            <a:br>
              <a:rPr lang="en-US" sz="3200" dirty="0" smtClean="0">
                <a:solidFill>
                  <a:srgbClr val="00B0F0"/>
                </a:solidFill>
              </a:rPr>
            </a:br>
            <a:endParaRPr lang="en-US" sz="3200" dirty="0"/>
          </a:p>
        </p:txBody>
      </p:sp>
      <p:sp>
        <p:nvSpPr>
          <p:cNvPr id="25602" name="Segnaposto piè di pagina 4"/>
          <p:cNvSpPr>
            <a:spLocks noGrp="1"/>
          </p:cNvSpPr>
          <p:nvPr>
            <p:ph type="ftr" sz="quarter" idx="11"/>
          </p:nvPr>
        </p:nvSpPr>
        <p:spPr bwMode="auto">
          <a:noFill/>
          <a:ln>
            <a:miter lim="800000"/>
            <a:headEnd/>
            <a:tailEnd/>
          </a:ln>
        </p:spPr>
        <p:txBody>
          <a:bodyPr/>
          <a:lstStyle/>
          <a:p>
            <a:r>
              <a:rPr lang="en-GB" smtClean="0"/>
              <a:t>Translate - Sapienza University of Rome 14 May 2014</a:t>
            </a:r>
            <a:endParaRPr lang="it-IT" smtClean="0"/>
          </a:p>
        </p:txBody>
      </p:sp>
      <p:sp>
        <p:nvSpPr>
          <p:cNvPr id="4" name="Segnaposto numero diapositiva 5"/>
          <p:cNvSpPr>
            <a:spLocks noGrp="1"/>
          </p:cNvSpPr>
          <p:nvPr>
            <p:ph type="sldNum" sz="quarter" idx="12"/>
          </p:nvPr>
        </p:nvSpPr>
        <p:spPr/>
        <p:txBody>
          <a:bodyPr/>
          <a:lstStyle/>
          <a:p>
            <a:pPr>
              <a:defRPr/>
            </a:pPr>
            <a:fld id="{D1355F93-C808-407D-A1F5-653223A4D05C}" type="slidenum">
              <a:rPr lang="it-IT"/>
              <a:pPr>
                <a:defRPr/>
              </a:pPr>
              <a:t>30</a:t>
            </a:fld>
            <a:endParaRPr lang="it-IT"/>
          </a:p>
        </p:txBody>
      </p:sp>
      <p:sp>
        <p:nvSpPr>
          <p:cNvPr id="25604" name="Rectangle 3"/>
          <p:cNvSpPr>
            <a:spLocks noGrp="1"/>
          </p:cNvSpPr>
          <p:nvPr>
            <p:ph type="body" idx="4294967295"/>
          </p:nvPr>
        </p:nvSpPr>
        <p:spPr>
          <a:xfrm>
            <a:off x="1241946" y="1775109"/>
            <a:ext cx="6305550" cy="2974975"/>
          </a:xfrm>
        </p:spPr>
        <p:txBody>
          <a:bodyPr/>
          <a:lstStyle/>
          <a:p>
            <a:pPr>
              <a:buFont typeface="Arial" charset="0"/>
              <a:buNone/>
            </a:pPr>
            <a:r>
              <a:rPr lang="en-US" dirty="0" smtClean="0"/>
              <a:t>a conceptual platform based on:</a:t>
            </a:r>
          </a:p>
          <a:p>
            <a:pPr>
              <a:buFontTx/>
              <a:buNone/>
            </a:pPr>
            <a:r>
              <a:rPr lang="en-US" dirty="0" smtClean="0"/>
              <a:t>- distributed knowledge</a:t>
            </a:r>
          </a:p>
          <a:p>
            <a:pPr>
              <a:buNone/>
            </a:pPr>
            <a:r>
              <a:rPr lang="en-US" dirty="0" smtClean="0"/>
              <a:t>- high level knowledge structured in layers</a:t>
            </a:r>
            <a:br>
              <a:rPr lang="en-US" dirty="0" smtClean="0"/>
            </a:br>
            <a:r>
              <a:rPr lang="en-US" dirty="0" smtClean="0"/>
              <a:t>(data/concepts/reasoning)</a:t>
            </a:r>
          </a:p>
          <a:p>
            <a:pPr>
              <a:buNone/>
            </a:pPr>
            <a:r>
              <a:rPr lang="en-US" dirty="0" smtClean="0"/>
              <a:t>- knowledge management</a:t>
            </a:r>
          </a:p>
          <a:p>
            <a:pPr>
              <a:buNone/>
            </a:pPr>
            <a:r>
              <a:rPr lang="en-US" dirty="0" smtClean="0"/>
              <a:t>- set on BIM</a:t>
            </a:r>
          </a:p>
          <a:p>
            <a:pPr>
              <a:buFontTx/>
              <a:buChar char="-"/>
            </a:pPr>
            <a:endParaRPr lang="en-US" dirty="0" smtClean="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31" name="Titolo 1"/>
          <p:cNvSpPr>
            <a:spLocks noGrp="1"/>
          </p:cNvSpPr>
          <p:nvPr>
            <p:ph type="title"/>
          </p:nvPr>
        </p:nvSpPr>
        <p:spPr/>
        <p:txBody>
          <a:bodyPr/>
          <a:lstStyle/>
          <a:p>
            <a:r>
              <a:rPr lang="en-US" sz="2800" smtClean="0"/>
              <a:t>Design  Model</a:t>
            </a:r>
            <a:endParaRPr lang="it-IT" sz="2800" smtClean="0"/>
          </a:p>
        </p:txBody>
      </p:sp>
      <p:sp>
        <p:nvSpPr>
          <p:cNvPr id="26626" name="Segnaposto piè di pagina 4"/>
          <p:cNvSpPr>
            <a:spLocks noGrp="1"/>
          </p:cNvSpPr>
          <p:nvPr>
            <p:ph type="ftr" sz="quarter" idx="11"/>
          </p:nvPr>
        </p:nvSpPr>
        <p:spPr bwMode="auto">
          <a:noFill/>
          <a:ln>
            <a:miter lim="800000"/>
            <a:headEnd/>
            <a:tailEnd/>
          </a:ln>
        </p:spPr>
        <p:txBody>
          <a:bodyPr/>
          <a:lstStyle/>
          <a:p>
            <a:r>
              <a:rPr lang="en-GB" smtClean="0"/>
              <a:t>Translate - Sapienza University of Rome 14 May 2014</a:t>
            </a:r>
            <a:endParaRPr lang="it-IT" smtClean="0"/>
          </a:p>
        </p:txBody>
      </p:sp>
      <p:sp>
        <p:nvSpPr>
          <p:cNvPr id="43" name="Segnaposto numero diapositiva 5"/>
          <p:cNvSpPr>
            <a:spLocks noGrp="1"/>
          </p:cNvSpPr>
          <p:nvPr>
            <p:ph type="sldNum" sz="quarter" idx="12"/>
          </p:nvPr>
        </p:nvSpPr>
        <p:spPr/>
        <p:txBody>
          <a:bodyPr/>
          <a:lstStyle/>
          <a:p>
            <a:pPr>
              <a:defRPr/>
            </a:pPr>
            <a:fld id="{089AF69C-3B9F-4053-9057-605934819847}" type="slidenum">
              <a:rPr lang="it-IT"/>
              <a:pPr>
                <a:defRPr/>
              </a:pPr>
              <a:t>31</a:t>
            </a:fld>
            <a:endParaRPr lang="it-IT"/>
          </a:p>
        </p:txBody>
      </p:sp>
      <p:sp>
        <p:nvSpPr>
          <p:cNvPr id="26632" name="Sottotitolo 2"/>
          <p:cNvSpPr>
            <a:spLocks noGrp="1"/>
          </p:cNvSpPr>
          <p:nvPr>
            <p:ph type="subTitle" idx="4294967295"/>
          </p:nvPr>
        </p:nvSpPr>
        <p:spPr>
          <a:xfrm>
            <a:off x="5500688" y="785813"/>
            <a:ext cx="3643312" cy="500062"/>
          </a:xfrm>
        </p:spPr>
        <p:txBody>
          <a:bodyPr lIns="36000" tIns="36000" rIns="36000" bIns="36000" anchor="ctr"/>
          <a:lstStyle/>
          <a:p>
            <a:pPr marL="0" indent="0" algn="ctr">
              <a:buFont typeface="Arial" charset="0"/>
              <a:buNone/>
            </a:pPr>
            <a:r>
              <a:rPr lang="en-US" sz="2400" i="1" smtClean="0"/>
              <a:t>Process  of Specification</a:t>
            </a:r>
          </a:p>
        </p:txBody>
      </p:sp>
      <p:sp>
        <p:nvSpPr>
          <p:cNvPr id="51" name="Segnaposto numero diapositiva 3"/>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9F6F5052-13C7-447B-9917-505A090FC8E6}" type="slidenum">
              <a:rPr lang="it-IT" sz="1200">
                <a:solidFill>
                  <a:schemeClr val="tx1">
                    <a:tint val="75000"/>
                  </a:schemeClr>
                </a:solidFill>
                <a:latin typeface="+mn-lt"/>
                <a:cs typeface="+mn-cs"/>
              </a:rPr>
              <a:pPr algn="r" fontAlgn="auto">
                <a:spcBef>
                  <a:spcPts val="0"/>
                </a:spcBef>
                <a:spcAft>
                  <a:spcPts val="0"/>
                </a:spcAft>
                <a:defRPr/>
              </a:pPr>
              <a:t>31</a:t>
            </a:fld>
            <a:endParaRPr lang="it-IT" sz="1200">
              <a:solidFill>
                <a:schemeClr val="tx1">
                  <a:tint val="75000"/>
                </a:schemeClr>
              </a:solidFill>
              <a:latin typeface="+mn-lt"/>
              <a:cs typeface="+mn-cs"/>
            </a:endParaRPr>
          </a:p>
        </p:txBody>
      </p:sp>
      <p:sp>
        <p:nvSpPr>
          <p:cNvPr id="26629" name="Segnaposto numero diapositiva 5"/>
          <p:cNvSpPr txBox="1">
            <a:spLocks noGrp="1"/>
          </p:cNvSpPr>
          <p:nvPr/>
        </p:nvSpPr>
        <p:spPr bwMode="auto">
          <a:xfrm>
            <a:off x="8316913" y="6413500"/>
            <a:ext cx="369887" cy="365125"/>
          </a:xfrm>
          <a:prstGeom prst="rect">
            <a:avLst/>
          </a:prstGeom>
          <a:noFill/>
          <a:ln w="9525">
            <a:noFill/>
            <a:miter lim="800000"/>
            <a:headEnd/>
            <a:tailEnd/>
          </a:ln>
        </p:spPr>
        <p:txBody>
          <a:bodyPr anchor="ctr"/>
          <a:lstStyle/>
          <a:p>
            <a:pPr algn="r"/>
            <a:endParaRPr lang="en-US" sz="1200">
              <a:solidFill>
                <a:srgbClr val="EAEAEA"/>
              </a:solidFill>
              <a:latin typeface="Calibri" pitchFamily="34" charset="0"/>
            </a:endParaRPr>
          </a:p>
        </p:txBody>
      </p:sp>
      <p:cxnSp>
        <p:nvCxnSpPr>
          <p:cNvPr id="60" name="Connettore 2 59"/>
          <p:cNvCxnSpPr>
            <a:stCxn id="32804" idx="2"/>
          </p:cNvCxnSpPr>
          <p:nvPr/>
        </p:nvCxnSpPr>
        <p:spPr>
          <a:xfrm rot="16200000" flipH="1">
            <a:off x="1370013" y="1149350"/>
            <a:ext cx="528637" cy="1643063"/>
          </a:xfrm>
          <a:prstGeom prst="straightConnector1">
            <a:avLst/>
          </a:prstGeom>
          <a:ln>
            <a:solidFill>
              <a:srgbClr val="C800C8"/>
            </a:solidFill>
            <a:tailEnd type="none"/>
          </a:ln>
        </p:spPr>
        <p:style>
          <a:lnRef idx="1">
            <a:schemeClr val="accent1"/>
          </a:lnRef>
          <a:fillRef idx="0">
            <a:schemeClr val="accent1"/>
          </a:fillRef>
          <a:effectRef idx="0">
            <a:schemeClr val="accent1"/>
          </a:effectRef>
          <a:fontRef idx="minor">
            <a:schemeClr val="tx1"/>
          </a:fontRef>
        </p:style>
      </p:cxnSp>
      <p:sp>
        <p:nvSpPr>
          <p:cNvPr id="26633" name="Titolo 1"/>
          <p:cNvSpPr txBox="1">
            <a:spLocks/>
          </p:cNvSpPr>
          <p:nvPr/>
        </p:nvSpPr>
        <p:spPr bwMode="auto">
          <a:xfrm>
            <a:off x="2741613" y="3735388"/>
            <a:ext cx="1212850" cy="285750"/>
          </a:xfrm>
          <a:prstGeom prst="rect">
            <a:avLst/>
          </a:prstGeom>
          <a:noFill/>
          <a:ln w="9525">
            <a:noFill/>
            <a:miter lim="800000"/>
            <a:headEnd/>
            <a:tailEnd/>
          </a:ln>
        </p:spPr>
        <p:txBody>
          <a:bodyPr lIns="36000" tIns="36000" rIns="36000" bIns="36000" anchor="ctr"/>
          <a:lstStyle/>
          <a:p>
            <a:pPr algn="ctr"/>
            <a:r>
              <a:rPr lang="en-US" sz="2000">
                <a:latin typeface="Calibri" pitchFamily="34" charset="0"/>
              </a:rPr>
              <a:t>Humans K.</a:t>
            </a:r>
          </a:p>
        </p:txBody>
      </p:sp>
      <p:sp>
        <p:nvSpPr>
          <p:cNvPr id="26634" name="Segnaposto contenuto 2"/>
          <p:cNvSpPr txBox="1">
            <a:spLocks/>
          </p:cNvSpPr>
          <p:nvPr/>
        </p:nvSpPr>
        <p:spPr bwMode="auto">
          <a:xfrm>
            <a:off x="0" y="2778125"/>
            <a:ext cx="1257300" cy="357188"/>
          </a:xfrm>
          <a:prstGeom prst="rect">
            <a:avLst/>
          </a:prstGeom>
          <a:noFill/>
          <a:ln w="9525">
            <a:noFill/>
            <a:miter lim="800000"/>
            <a:headEnd/>
            <a:tailEnd/>
          </a:ln>
        </p:spPr>
        <p:txBody>
          <a:bodyPr lIns="36000" tIns="36000" rIns="36000" bIns="36000" anchor="ctr" anchorCtr="1"/>
          <a:lstStyle/>
          <a:p>
            <a:pPr algn="ctr">
              <a:spcBef>
                <a:spcPct val="20000"/>
              </a:spcBef>
              <a:buFont typeface="Arial" charset="0"/>
              <a:buNone/>
            </a:pPr>
            <a:r>
              <a:rPr lang="it-IT" sz="2000">
                <a:latin typeface="Calibri" pitchFamily="34" charset="0"/>
              </a:rPr>
              <a:t>Product K.</a:t>
            </a:r>
          </a:p>
        </p:txBody>
      </p:sp>
      <p:sp>
        <p:nvSpPr>
          <p:cNvPr id="6" name="Ovale 5"/>
          <p:cNvSpPr/>
          <p:nvPr/>
        </p:nvSpPr>
        <p:spPr>
          <a:xfrm>
            <a:off x="1241425" y="2520950"/>
            <a:ext cx="642938" cy="642938"/>
          </a:xfrm>
          <a:prstGeom prst="ellipse">
            <a:avLst/>
          </a:prstGeom>
          <a:gradFill flip="none" rotWithShape="1">
            <a:gsLst>
              <a:gs pos="18000">
                <a:srgbClr val="C3D4F3"/>
              </a:gs>
              <a:gs pos="100000">
                <a:srgbClr val="7B9FE1"/>
              </a:gs>
            </a:gsLst>
            <a:lin ang="2700000" scaled="1"/>
            <a:tileRect/>
          </a:gradFill>
          <a:ln w="63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7" name="Ovale 6"/>
          <p:cNvSpPr/>
          <p:nvPr/>
        </p:nvSpPr>
        <p:spPr>
          <a:xfrm>
            <a:off x="2527300" y="1092200"/>
            <a:ext cx="642938" cy="642938"/>
          </a:xfrm>
          <a:prstGeom prst="ellipse">
            <a:avLst/>
          </a:prstGeom>
          <a:gradFill flip="none" rotWithShape="1">
            <a:gsLst>
              <a:gs pos="18000">
                <a:srgbClr val="FFF751"/>
              </a:gs>
              <a:gs pos="50000">
                <a:srgbClr val="FFA451"/>
              </a:gs>
              <a:gs pos="100000">
                <a:srgbClr val="FF7979"/>
              </a:gs>
            </a:gsLst>
            <a:lin ang="2700000" scaled="0"/>
            <a:tileRect/>
          </a:gradFill>
          <a:ln w="63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8" name="Ovale 7"/>
          <p:cNvSpPr/>
          <p:nvPr/>
        </p:nvSpPr>
        <p:spPr>
          <a:xfrm>
            <a:off x="3241675" y="2092325"/>
            <a:ext cx="642938" cy="642938"/>
          </a:xfrm>
          <a:prstGeom prst="ellipse">
            <a:avLst/>
          </a:prstGeom>
          <a:gradFill flip="none" rotWithShape="1">
            <a:gsLst>
              <a:gs pos="18000">
                <a:srgbClr val="E7F8D6"/>
              </a:gs>
              <a:gs pos="50000">
                <a:srgbClr val="8FD975"/>
              </a:gs>
              <a:gs pos="100000">
                <a:srgbClr val="41973F"/>
              </a:gs>
            </a:gsLst>
            <a:lin ang="2700000" scaled="1"/>
            <a:tileRect/>
          </a:gradFill>
          <a:ln w="63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26638" name="Segnaposto contenuto 2"/>
          <p:cNvSpPr txBox="1">
            <a:spLocks/>
          </p:cNvSpPr>
          <p:nvPr/>
        </p:nvSpPr>
        <p:spPr bwMode="auto">
          <a:xfrm>
            <a:off x="2170113" y="735013"/>
            <a:ext cx="1257300" cy="357187"/>
          </a:xfrm>
          <a:prstGeom prst="rect">
            <a:avLst/>
          </a:prstGeom>
          <a:noFill/>
          <a:ln w="9525">
            <a:noFill/>
            <a:miter lim="800000"/>
            <a:headEnd/>
            <a:tailEnd/>
          </a:ln>
        </p:spPr>
        <p:txBody>
          <a:bodyPr lIns="36000" tIns="36000" rIns="36000" bIns="36000" anchor="ctr" anchorCtr="1"/>
          <a:lstStyle/>
          <a:p>
            <a:pPr marL="342900" indent="-342900">
              <a:spcBef>
                <a:spcPct val="20000"/>
              </a:spcBef>
              <a:buFont typeface="Arial" charset="0"/>
              <a:buNone/>
            </a:pPr>
            <a:r>
              <a:rPr lang="en-US" sz="2000">
                <a:latin typeface="Calibri" pitchFamily="34" charset="0"/>
              </a:rPr>
              <a:t>Process K.</a:t>
            </a:r>
          </a:p>
        </p:txBody>
      </p:sp>
      <p:sp>
        <p:nvSpPr>
          <p:cNvPr id="26639" name="Segnaposto contenuto 2"/>
          <p:cNvSpPr txBox="1">
            <a:spLocks/>
          </p:cNvSpPr>
          <p:nvPr/>
        </p:nvSpPr>
        <p:spPr bwMode="auto">
          <a:xfrm>
            <a:off x="3884613" y="1878013"/>
            <a:ext cx="1428750" cy="357187"/>
          </a:xfrm>
          <a:prstGeom prst="rect">
            <a:avLst/>
          </a:prstGeom>
          <a:noFill/>
          <a:ln w="9525">
            <a:noFill/>
            <a:miter lim="800000"/>
            <a:headEnd/>
            <a:tailEnd/>
          </a:ln>
        </p:spPr>
        <p:txBody>
          <a:bodyPr lIns="36000" tIns="36000" rIns="36000" bIns="36000" anchor="ctr" anchorCtr="1"/>
          <a:lstStyle/>
          <a:p>
            <a:pPr marL="342900" indent="-342900">
              <a:spcBef>
                <a:spcPct val="20000"/>
              </a:spcBef>
              <a:buFont typeface="Arial" charset="0"/>
              <a:buNone/>
            </a:pPr>
            <a:r>
              <a:rPr lang="en-US" sz="2000">
                <a:latin typeface="Calibri" pitchFamily="34" charset="0"/>
              </a:rPr>
              <a:t>Context K.</a:t>
            </a:r>
          </a:p>
        </p:txBody>
      </p:sp>
      <p:cxnSp>
        <p:nvCxnSpPr>
          <p:cNvPr id="11" name="Connettore 1 10"/>
          <p:cNvCxnSpPr/>
          <p:nvPr/>
        </p:nvCxnSpPr>
        <p:spPr>
          <a:xfrm rot="5400000">
            <a:off x="1670050" y="1712913"/>
            <a:ext cx="1022350" cy="1022350"/>
          </a:xfrm>
          <a:prstGeom prst="line">
            <a:avLst/>
          </a:prstGeom>
          <a:ln w="22225">
            <a:solidFill>
              <a:srgbClr val="3333FF"/>
            </a:solidFill>
          </a:ln>
        </p:spPr>
        <p:style>
          <a:lnRef idx="1">
            <a:schemeClr val="accent1"/>
          </a:lnRef>
          <a:fillRef idx="0">
            <a:schemeClr val="accent1"/>
          </a:fillRef>
          <a:effectRef idx="0">
            <a:schemeClr val="accent1"/>
          </a:effectRef>
          <a:fontRef idx="minor">
            <a:schemeClr val="tx1"/>
          </a:fontRef>
        </p:style>
      </p:cxnSp>
      <p:cxnSp>
        <p:nvCxnSpPr>
          <p:cNvPr id="12" name="Connettore 1 11"/>
          <p:cNvCxnSpPr/>
          <p:nvPr/>
        </p:nvCxnSpPr>
        <p:spPr>
          <a:xfrm rot="16200000" flipH="1">
            <a:off x="2991644" y="1770856"/>
            <a:ext cx="593725" cy="379413"/>
          </a:xfrm>
          <a:prstGeom prst="line">
            <a:avLst/>
          </a:prstGeom>
          <a:ln w="22225">
            <a:solidFill>
              <a:srgbClr val="008000"/>
            </a:solidFill>
          </a:ln>
        </p:spPr>
        <p:style>
          <a:lnRef idx="1">
            <a:schemeClr val="accent1"/>
          </a:lnRef>
          <a:fillRef idx="0">
            <a:schemeClr val="accent1"/>
          </a:fillRef>
          <a:effectRef idx="0">
            <a:schemeClr val="accent1"/>
          </a:effectRef>
          <a:fontRef idx="minor">
            <a:schemeClr val="tx1"/>
          </a:fontRef>
        </p:style>
      </p:cxnSp>
      <p:sp>
        <p:nvSpPr>
          <p:cNvPr id="19" name="Ovale 18"/>
          <p:cNvSpPr>
            <a:spLocks noChangeArrowheads="1"/>
          </p:cNvSpPr>
          <p:nvPr/>
        </p:nvSpPr>
        <p:spPr bwMode="auto">
          <a:xfrm>
            <a:off x="2813050" y="3021013"/>
            <a:ext cx="642938" cy="642937"/>
          </a:xfrm>
          <a:prstGeom prst="ellipse">
            <a:avLst/>
          </a:prstGeom>
          <a:gradFill rotWithShape="1">
            <a:gsLst>
              <a:gs pos="0">
                <a:srgbClr val="D9D9D9"/>
              </a:gs>
              <a:gs pos="100000">
                <a:schemeClr val="bg1"/>
              </a:gs>
            </a:gsLst>
            <a:lin ang="2700000" scaled="1"/>
          </a:gradFill>
          <a:ln w="6350" algn="ctr">
            <a:solidFill>
              <a:schemeClr val="tx1"/>
            </a:solidFill>
            <a:round/>
            <a:headEnd/>
            <a:tailEnd/>
          </a:ln>
          <a:effectLst>
            <a:outerShdw dist="38100" dir="2700000" algn="tl" rotWithShape="0">
              <a:srgbClr val="000000">
                <a:alpha val="39999"/>
              </a:srgbClr>
            </a:outerShdw>
          </a:effectLst>
        </p:spPr>
        <p:txBody>
          <a:bodyPr anchor="ctr"/>
          <a:lstStyle/>
          <a:p>
            <a:pPr algn="ctr" fontAlgn="auto">
              <a:spcBef>
                <a:spcPts val="0"/>
              </a:spcBef>
              <a:spcAft>
                <a:spcPts val="0"/>
              </a:spcAft>
              <a:defRPr/>
            </a:pPr>
            <a:endParaRPr lang="it-IT">
              <a:solidFill>
                <a:schemeClr val="lt1"/>
              </a:solidFill>
              <a:latin typeface="+mn-lt"/>
              <a:cs typeface="+mn-cs"/>
            </a:endParaRPr>
          </a:p>
        </p:txBody>
      </p:sp>
      <p:cxnSp>
        <p:nvCxnSpPr>
          <p:cNvPr id="13" name="Connettore 1 12"/>
          <p:cNvCxnSpPr/>
          <p:nvPr/>
        </p:nvCxnSpPr>
        <p:spPr>
          <a:xfrm rot="16200000" flipH="1">
            <a:off x="2294731" y="2324894"/>
            <a:ext cx="1500188" cy="177800"/>
          </a:xfrm>
          <a:prstGeom prst="line">
            <a:avLst/>
          </a:prstGeom>
          <a:ln w="22225">
            <a:solidFill>
              <a:srgbClr val="FF3300"/>
            </a:solidFill>
          </a:ln>
        </p:spPr>
        <p:style>
          <a:lnRef idx="1">
            <a:schemeClr val="accent1"/>
          </a:lnRef>
          <a:fillRef idx="0">
            <a:schemeClr val="accent1"/>
          </a:fillRef>
          <a:effectRef idx="0">
            <a:schemeClr val="accent1"/>
          </a:effectRef>
          <a:fontRef idx="minor">
            <a:schemeClr val="tx1"/>
          </a:fontRef>
        </p:style>
      </p:cxnSp>
      <p:cxnSp>
        <p:nvCxnSpPr>
          <p:cNvPr id="14" name="Connettore 1 13"/>
          <p:cNvCxnSpPr/>
          <p:nvPr/>
        </p:nvCxnSpPr>
        <p:spPr>
          <a:xfrm>
            <a:off x="1741488" y="2878138"/>
            <a:ext cx="1071562" cy="357187"/>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Connettore 1 15"/>
          <p:cNvCxnSpPr/>
          <p:nvPr/>
        </p:nvCxnSpPr>
        <p:spPr>
          <a:xfrm rot="5400000" flipH="1" flipV="1">
            <a:off x="3170238" y="2735263"/>
            <a:ext cx="500062" cy="214312"/>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26646" name="Titolo 1"/>
          <p:cNvSpPr txBox="1">
            <a:spLocks/>
          </p:cNvSpPr>
          <p:nvPr/>
        </p:nvSpPr>
        <p:spPr bwMode="auto">
          <a:xfrm>
            <a:off x="6219825" y="6196013"/>
            <a:ext cx="1428750" cy="285750"/>
          </a:xfrm>
          <a:prstGeom prst="rect">
            <a:avLst/>
          </a:prstGeom>
          <a:noFill/>
          <a:ln w="9525">
            <a:noFill/>
            <a:miter lim="800000"/>
            <a:headEnd/>
            <a:tailEnd/>
          </a:ln>
        </p:spPr>
        <p:txBody>
          <a:bodyPr lIns="36000" tIns="36000" rIns="36000" bIns="36000" anchor="ctr"/>
          <a:lstStyle/>
          <a:p>
            <a:pPr algn="ctr"/>
            <a:r>
              <a:rPr lang="en-US" sz="2000">
                <a:latin typeface="Calibri" pitchFamily="34" charset="0"/>
              </a:rPr>
              <a:t>Human K.-t1</a:t>
            </a:r>
          </a:p>
        </p:txBody>
      </p:sp>
      <p:sp>
        <p:nvSpPr>
          <p:cNvPr id="26647" name="Segnaposto contenuto 2"/>
          <p:cNvSpPr txBox="1">
            <a:spLocks/>
          </p:cNvSpPr>
          <p:nvPr/>
        </p:nvSpPr>
        <p:spPr bwMode="auto">
          <a:xfrm>
            <a:off x="3606800" y="5053013"/>
            <a:ext cx="1463675" cy="357187"/>
          </a:xfrm>
          <a:prstGeom prst="rect">
            <a:avLst/>
          </a:prstGeom>
          <a:noFill/>
          <a:ln w="9525">
            <a:noFill/>
            <a:miter lim="800000"/>
            <a:headEnd/>
            <a:tailEnd/>
          </a:ln>
        </p:spPr>
        <p:txBody>
          <a:bodyPr lIns="36000" tIns="36000" rIns="36000" bIns="36000" anchor="ctr" anchorCtr="1"/>
          <a:lstStyle/>
          <a:p>
            <a:pPr algn="ctr">
              <a:spcBef>
                <a:spcPct val="20000"/>
              </a:spcBef>
              <a:buFont typeface="Arial" charset="0"/>
              <a:buNone/>
            </a:pPr>
            <a:r>
              <a:rPr lang="it-IT" sz="2000">
                <a:latin typeface="Calibri" pitchFamily="34" charset="0"/>
              </a:rPr>
              <a:t>Product K.-t1</a:t>
            </a:r>
          </a:p>
        </p:txBody>
      </p:sp>
      <p:sp>
        <p:nvSpPr>
          <p:cNvPr id="39" name="Ovale 38"/>
          <p:cNvSpPr/>
          <p:nvPr/>
        </p:nvSpPr>
        <p:spPr>
          <a:xfrm>
            <a:off x="5148263" y="4981575"/>
            <a:ext cx="642937" cy="642938"/>
          </a:xfrm>
          <a:prstGeom prst="ellipse">
            <a:avLst/>
          </a:prstGeom>
          <a:gradFill flip="none" rotWithShape="1">
            <a:gsLst>
              <a:gs pos="0">
                <a:srgbClr val="B2C8F0"/>
              </a:gs>
              <a:gs pos="100000">
                <a:srgbClr val="3767BD"/>
              </a:gs>
            </a:gsLst>
            <a:lin ang="2700000" scaled="1"/>
            <a:tileRect/>
          </a:gradFill>
          <a:ln w="63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40" name="Ovale 39"/>
          <p:cNvSpPr/>
          <p:nvPr/>
        </p:nvSpPr>
        <p:spPr>
          <a:xfrm>
            <a:off x="6434138" y="3552825"/>
            <a:ext cx="642937" cy="642938"/>
          </a:xfrm>
          <a:prstGeom prst="ellipse">
            <a:avLst/>
          </a:prstGeom>
          <a:gradFill flip="none" rotWithShape="1">
            <a:gsLst>
              <a:gs pos="18000">
                <a:srgbClr val="FFF200"/>
              </a:gs>
              <a:gs pos="50000">
                <a:srgbClr val="FF7A00"/>
              </a:gs>
              <a:gs pos="100000">
                <a:srgbClr val="DB0B0B"/>
              </a:gs>
            </a:gsLst>
            <a:lin ang="2700000" scaled="0"/>
            <a:tileRect/>
          </a:gradFill>
          <a:ln w="63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41" name="Ovale 40"/>
          <p:cNvSpPr/>
          <p:nvPr/>
        </p:nvSpPr>
        <p:spPr>
          <a:xfrm>
            <a:off x="7148513" y="4552950"/>
            <a:ext cx="642937" cy="642938"/>
          </a:xfrm>
          <a:prstGeom prst="ellipse">
            <a:avLst/>
          </a:prstGeom>
          <a:gradFill flip="none" rotWithShape="1">
            <a:gsLst>
              <a:gs pos="18000">
                <a:srgbClr val="DDF5C5"/>
              </a:gs>
              <a:gs pos="50000">
                <a:srgbClr val="69CC46"/>
              </a:gs>
              <a:gs pos="100000">
                <a:srgbClr val="2C612B"/>
              </a:gs>
            </a:gsLst>
            <a:lin ang="2700000" scaled="1"/>
            <a:tileRect/>
          </a:gradFill>
          <a:ln w="63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26651" name="Segnaposto contenuto 2"/>
          <p:cNvSpPr txBox="1">
            <a:spLocks/>
          </p:cNvSpPr>
          <p:nvPr/>
        </p:nvSpPr>
        <p:spPr bwMode="auto">
          <a:xfrm>
            <a:off x="6362700" y="3124200"/>
            <a:ext cx="1539875" cy="357188"/>
          </a:xfrm>
          <a:prstGeom prst="rect">
            <a:avLst/>
          </a:prstGeom>
          <a:noFill/>
          <a:ln w="9525">
            <a:noFill/>
            <a:miter lim="800000"/>
            <a:headEnd/>
            <a:tailEnd/>
          </a:ln>
        </p:spPr>
        <p:txBody>
          <a:bodyPr lIns="36000" tIns="36000" rIns="36000" bIns="36000" anchor="ctr" anchorCtr="1"/>
          <a:lstStyle/>
          <a:p>
            <a:pPr marL="342900" indent="-342900">
              <a:spcBef>
                <a:spcPct val="20000"/>
              </a:spcBef>
              <a:buFont typeface="Arial" charset="0"/>
              <a:buNone/>
            </a:pPr>
            <a:r>
              <a:rPr lang="en-US" sz="2000">
                <a:latin typeface="Calibri" pitchFamily="34" charset="0"/>
              </a:rPr>
              <a:t>Process K.-t1</a:t>
            </a:r>
          </a:p>
        </p:txBody>
      </p:sp>
      <p:sp>
        <p:nvSpPr>
          <p:cNvPr id="26652" name="Segnaposto contenuto 2"/>
          <p:cNvSpPr txBox="1">
            <a:spLocks/>
          </p:cNvSpPr>
          <p:nvPr/>
        </p:nvSpPr>
        <p:spPr bwMode="auto">
          <a:xfrm>
            <a:off x="7434263" y="5195888"/>
            <a:ext cx="1643062" cy="357187"/>
          </a:xfrm>
          <a:prstGeom prst="rect">
            <a:avLst/>
          </a:prstGeom>
          <a:noFill/>
          <a:ln w="9525">
            <a:noFill/>
            <a:miter lim="800000"/>
            <a:headEnd/>
            <a:tailEnd/>
          </a:ln>
        </p:spPr>
        <p:txBody>
          <a:bodyPr lIns="36000" tIns="36000" rIns="36000" bIns="36000" anchor="ctr" anchorCtr="1"/>
          <a:lstStyle/>
          <a:p>
            <a:pPr marL="342900" indent="-342900">
              <a:spcBef>
                <a:spcPct val="20000"/>
              </a:spcBef>
              <a:buFont typeface="Arial" charset="0"/>
              <a:buNone/>
            </a:pPr>
            <a:r>
              <a:rPr lang="en-US" sz="2000">
                <a:latin typeface="Calibri" pitchFamily="34" charset="0"/>
              </a:rPr>
              <a:t>Context K.-t1</a:t>
            </a:r>
          </a:p>
        </p:txBody>
      </p:sp>
      <p:cxnSp>
        <p:nvCxnSpPr>
          <p:cNvPr id="44" name="Connettore 1 43"/>
          <p:cNvCxnSpPr/>
          <p:nvPr/>
        </p:nvCxnSpPr>
        <p:spPr>
          <a:xfrm rot="5400000">
            <a:off x="5576888" y="4173538"/>
            <a:ext cx="1022350" cy="1022350"/>
          </a:xfrm>
          <a:prstGeom prst="line">
            <a:avLst/>
          </a:prstGeom>
          <a:ln w="22225">
            <a:solidFill>
              <a:srgbClr val="3333FF"/>
            </a:solidFill>
          </a:ln>
        </p:spPr>
        <p:style>
          <a:lnRef idx="1">
            <a:schemeClr val="accent1"/>
          </a:lnRef>
          <a:fillRef idx="0">
            <a:schemeClr val="accent1"/>
          </a:fillRef>
          <a:effectRef idx="0">
            <a:schemeClr val="accent1"/>
          </a:effectRef>
          <a:fontRef idx="minor">
            <a:schemeClr val="tx1"/>
          </a:fontRef>
        </p:style>
      </p:cxnSp>
      <p:cxnSp>
        <p:nvCxnSpPr>
          <p:cNvPr id="45" name="Connettore 1 44"/>
          <p:cNvCxnSpPr/>
          <p:nvPr/>
        </p:nvCxnSpPr>
        <p:spPr>
          <a:xfrm rot="16200000" flipH="1">
            <a:off x="6898481" y="4231482"/>
            <a:ext cx="593725" cy="379412"/>
          </a:xfrm>
          <a:prstGeom prst="line">
            <a:avLst/>
          </a:prstGeom>
          <a:ln w="22225">
            <a:solidFill>
              <a:srgbClr val="008000"/>
            </a:solidFill>
          </a:ln>
        </p:spPr>
        <p:style>
          <a:lnRef idx="1">
            <a:schemeClr val="accent1"/>
          </a:lnRef>
          <a:fillRef idx="0">
            <a:schemeClr val="accent1"/>
          </a:fillRef>
          <a:effectRef idx="0">
            <a:schemeClr val="accent1"/>
          </a:effectRef>
          <a:fontRef idx="minor">
            <a:schemeClr val="tx1"/>
          </a:fontRef>
        </p:style>
      </p:cxnSp>
      <p:sp>
        <p:nvSpPr>
          <p:cNvPr id="50" name="Ovale 49"/>
          <p:cNvSpPr/>
          <p:nvPr/>
        </p:nvSpPr>
        <p:spPr>
          <a:xfrm>
            <a:off x="6719888" y="5481638"/>
            <a:ext cx="642937" cy="642937"/>
          </a:xfrm>
          <a:prstGeom prst="ellipse">
            <a:avLst/>
          </a:prstGeom>
          <a:gradFill flip="none" rotWithShape="1">
            <a:gsLst>
              <a:gs pos="18000">
                <a:schemeClr val="bg1"/>
              </a:gs>
              <a:gs pos="100000">
                <a:schemeClr val="bg1">
                  <a:lumMod val="50000"/>
                </a:schemeClr>
              </a:gs>
            </a:gsLst>
            <a:lin ang="2700000" scaled="1"/>
            <a:tileRect/>
          </a:gradFill>
          <a:ln w="63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cxnSp>
        <p:nvCxnSpPr>
          <p:cNvPr id="47" name="Connettore 1 46"/>
          <p:cNvCxnSpPr/>
          <p:nvPr/>
        </p:nvCxnSpPr>
        <p:spPr>
          <a:xfrm>
            <a:off x="5648325" y="5338763"/>
            <a:ext cx="1071563" cy="357187"/>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Connettore 1 47"/>
          <p:cNvCxnSpPr/>
          <p:nvPr/>
        </p:nvCxnSpPr>
        <p:spPr>
          <a:xfrm flipV="1">
            <a:off x="5791200" y="4910138"/>
            <a:ext cx="1428750" cy="28575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Connettore 1 48"/>
          <p:cNvCxnSpPr/>
          <p:nvPr/>
        </p:nvCxnSpPr>
        <p:spPr>
          <a:xfrm rot="5400000" flipH="1" flipV="1">
            <a:off x="7077076" y="5195887"/>
            <a:ext cx="500062" cy="214313"/>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Freccia a destra 51"/>
          <p:cNvSpPr/>
          <p:nvPr/>
        </p:nvSpPr>
        <p:spPr>
          <a:xfrm rot="2160184">
            <a:off x="4306406" y="3281585"/>
            <a:ext cx="1020518" cy="362387"/>
          </a:xfrm>
          <a:prstGeom prst="rightArrow">
            <a:avLst>
              <a:gd name="adj1" fmla="val 35329"/>
              <a:gd name="adj2" fmla="val 45734"/>
            </a:avLst>
          </a:prstGeom>
          <a:gradFill flip="none" rotWithShape="1">
            <a:gsLst>
              <a:gs pos="0">
                <a:schemeClr val="accent1">
                  <a:tint val="66000"/>
                  <a:satMod val="160000"/>
                </a:schemeClr>
              </a:gs>
              <a:gs pos="100000">
                <a:srgbClr val="4681EA"/>
              </a:gs>
            </a:gsLst>
            <a:lin ang="2700000" scaled="1"/>
            <a:tileRect/>
          </a:gradFill>
          <a:ln>
            <a:gradFill flip="none" rotWithShape="1">
              <a:gsLst>
                <a:gs pos="0">
                  <a:schemeClr val="accent1">
                    <a:tint val="66000"/>
                    <a:satMod val="160000"/>
                  </a:schemeClr>
                </a:gs>
                <a:gs pos="100000">
                  <a:srgbClr val="4681EA"/>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5" name="Connettore 1 14"/>
          <p:cNvCxnSpPr/>
          <p:nvPr/>
        </p:nvCxnSpPr>
        <p:spPr>
          <a:xfrm flipV="1">
            <a:off x="1884363" y="2449513"/>
            <a:ext cx="1428750" cy="28575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26663" name="CasellaDiTesto 58"/>
          <p:cNvSpPr txBox="1">
            <a:spLocks noChangeArrowheads="1"/>
          </p:cNvSpPr>
          <p:nvPr/>
        </p:nvSpPr>
        <p:spPr bwMode="auto">
          <a:xfrm rot="2165770">
            <a:off x="4413250" y="3028950"/>
            <a:ext cx="1000125" cy="366713"/>
          </a:xfrm>
          <a:prstGeom prst="rect">
            <a:avLst/>
          </a:prstGeom>
          <a:noFill/>
          <a:ln w="9525">
            <a:noFill/>
            <a:miter lim="800000"/>
            <a:headEnd/>
            <a:tailEnd/>
          </a:ln>
        </p:spPr>
        <p:txBody>
          <a:bodyPr>
            <a:spAutoFit/>
          </a:bodyPr>
          <a:lstStyle/>
          <a:p>
            <a:pPr algn="ctr"/>
            <a:r>
              <a:rPr lang="en-US">
                <a:solidFill>
                  <a:srgbClr val="3366FF"/>
                </a:solidFill>
                <a:latin typeface="Calibri" pitchFamily="34" charset="0"/>
              </a:rPr>
              <a:t>Time-t1</a:t>
            </a:r>
          </a:p>
        </p:txBody>
      </p:sp>
      <p:sp>
        <p:nvSpPr>
          <p:cNvPr id="26664" name="CasellaDiTesto 50"/>
          <p:cNvSpPr txBox="1">
            <a:spLocks noChangeArrowheads="1"/>
          </p:cNvSpPr>
          <p:nvPr/>
        </p:nvSpPr>
        <p:spPr bwMode="auto">
          <a:xfrm>
            <a:off x="0" y="1392238"/>
            <a:ext cx="1857375" cy="400050"/>
          </a:xfrm>
          <a:prstGeom prst="rect">
            <a:avLst/>
          </a:prstGeom>
          <a:noFill/>
          <a:ln w="9525">
            <a:noFill/>
            <a:miter lim="800000"/>
            <a:headEnd/>
            <a:tailEnd/>
          </a:ln>
        </p:spPr>
        <p:txBody>
          <a:bodyPr lIns="36000" tIns="36000" rIns="36000" bIns="36000"/>
          <a:lstStyle/>
          <a:p>
            <a:pPr algn="ctr"/>
            <a:r>
              <a:rPr lang="en-US" sz="2000">
                <a:solidFill>
                  <a:srgbClr val="C800C8"/>
                </a:solidFill>
                <a:latin typeface="Calibri" pitchFamily="34" charset="0"/>
              </a:rPr>
              <a:t>Design Solution</a:t>
            </a:r>
          </a:p>
        </p:txBody>
      </p:sp>
      <p:sp>
        <p:nvSpPr>
          <p:cNvPr id="53" name="Ovale 52"/>
          <p:cNvSpPr/>
          <p:nvPr/>
        </p:nvSpPr>
        <p:spPr>
          <a:xfrm>
            <a:off x="2455850" y="2163755"/>
            <a:ext cx="500066" cy="500066"/>
          </a:xfrm>
          <a:prstGeom prst="ellipse">
            <a:avLst/>
          </a:prstGeom>
          <a:gradFill>
            <a:gsLst>
              <a:gs pos="18000">
                <a:srgbClr val="FFCCFF"/>
              </a:gs>
              <a:gs pos="50000">
                <a:srgbClr val="FF99FF"/>
              </a:gs>
              <a:gs pos="100000">
                <a:srgbClr val="FF66FF"/>
              </a:gs>
            </a:gsLst>
            <a:lin ang="2700000" scaled="1"/>
          </a:gradFill>
          <a:ln>
            <a:gradFill flip="none" rotWithShape="1">
              <a:gsLst>
                <a:gs pos="18000">
                  <a:srgbClr val="FFCCFF"/>
                </a:gs>
                <a:gs pos="50000">
                  <a:srgbClr val="FF99FF"/>
                </a:gs>
                <a:gs pos="100000">
                  <a:srgbClr val="FF66FF"/>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668" name="CasellaDiTesto 50"/>
          <p:cNvSpPr txBox="1">
            <a:spLocks noChangeArrowheads="1"/>
          </p:cNvSpPr>
          <p:nvPr/>
        </p:nvSpPr>
        <p:spPr bwMode="auto">
          <a:xfrm>
            <a:off x="4076700" y="4203700"/>
            <a:ext cx="2230438" cy="400050"/>
          </a:xfrm>
          <a:prstGeom prst="rect">
            <a:avLst/>
          </a:prstGeom>
          <a:noFill/>
          <a:ln w="9525">
            <a:noFill/>
            <a:miter lim="800000"/>
            <a:headEnd/>
            <a:tailEnd/>
          </a:ln>
        </p:spPr>
        <p:txBody>
          <a:bodyPr lIns="36000" tIns="36000" rIns="36000" bIns="36000"/>
          <a:lstStyle/>
          <a:p>
            <a:pPr algn="ctr"/>
            <a:r>
              <a:rPr lang="en-US" sz="2000">
                <a:solidFill>
                  <a:srgbClr val="C800C8"/>
                </a:solidFill>
                <a:latin typeface="Calibri" pitchFamily="34" charset="0"/>
              </a:rPr>
              <a:t>Design Solution-t1</a:t>
            </a:r>
          </a:p>
        </p:txBody>
      </p:sp>
      <p:cxnSp>
        <p:nvCxnSpPr>
          <p:cNvPr id="26669" name="Connettore 2 59"/>
          <p:cNvCxnSpPr>
            <a:cxnSpLocks noChangeShapeType="1"/>
          </p:cNvCxnSpPr>
          <p:nvPr/>
        </p:nvCxnSpPr>
        <p:spPr bwMode="auto">
          <a:xfrm>
            <a:off x="5192713" y="4603750"/>
            <a:ext cx="1101725" cy="200025"/>
          </a:xfrm>
          <a:prstGeom prst="straightConnector1">
            <a:avLst/>
          </a:prstGeom>
          <a:noFill/>
          <a:ln w="9525" algn="ctr">
            <a:solidFill>
              <a:srgbClr val="C800C8"/>
            </a:solidFill>
            <a:round/>
            <a:headEnd/>
            <a:tailEnd/>
          </a:ln>
        </p:spPr>
      </p:cxnSp>
      <p:sp>
        <p:nvSpPr>
          <p:cNvPr id="3" name="Ovale 52"/>
          <p:cNvSpPr/>
          <p:nvPr/>
        </p:nvSpPr>
        <p:spPr>
          <a:xfrm>
            <a:off x="6354750" y="4598980"/>
            <a:ext cx="500066" cy="500066"/>
          </a:xfrm>
          <a:prstGeom prst="ellipse">
            <a:avLst/>
          </a:prstGeom>
          <a:gradFill>
            <a:gsLst>
              <a:gs pos="18000">
                <a:srgbClr val="FFCCFF"/>
              </a:gs>
              <a:gs pos="50000">
                <a:srgbClr val="FF99FF"/>
              </a:gs>
              <a:gs pos="100000">
                <a:srgbClr val="FF66FF"/>
              </a:gs>
            </a:gsLst>
            <a:lin ang="2700000" scaled="1"/>
          </a:gradFill>
          <a:ln>
            <a:gradFill flip="none" rotWithShape="1">
              <a:gsLst>
                <a:gs pos="18000">
                  <a:srgbClr val="FFCCFF"/>
                </a:gs>
                <a:gs pos="50000">
                  <a:srgbClr val="FF99FF"/>
                </a:gs>
                <a:gs pos="100000">
                  <a:srgbClr val="FF66FF"/>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46" name="Connettore 1 45"/>
          <p:cNvCxnSpPr/>
          <p:nvPr/>
        </p:nvCxnSpPr>
        <p:spPr>
          <a:xfrm rot="16200000" flipH="1">
            <a:off x="6202363" y="4784725"/>
            <a:ext cx="1500188" cy="179387"/>
          </a:xfrm>
          <a:prstGeom prst="line">
            <a:avLst/>
          </a:prstGeom>
          <a:ln w="22225">
            <a:solidFill>
              <a:srgbClr val="FF33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Titolo 69"/>
          <p:cNvSpPr>
            <a:spLocks noGrp="1"/>
          </p:cNvSpPr>
          <p:nvPr>
            <p:ph type="title"/>
          </p:nvPr>
        </p:nvSpPr>
        <p:spPr/>
        <p:txBody>
          <a:bodyPr/>
          <a:lstStyle/>
          <a:p>
            <a:endParaRPr lang="en-US"/>
          </a:p>
        </p:txBody>
      </p:sp>
      <p:sp>
        <p:nvSpPr>
          <p:cNvPr id="27650" name="Segnaposto piè di pagina 4"/>
          <p:cNvSpPr>
            <a:spLocks noGrp="1"/>
          </p:cNvSpPr>
          <p:nvPr>
            <p:ph type="ftr" sz="quarter" idx="11"/>
          </p:nvPr>
        </p:nvSpPr>
        <p:spPr bwMode="auto">
          <a:noFill/>
          <a:ln>
            <a:miter lim="800000"/>
            <a:headEnd/>
            <a:tailEnd/>
          </a:ln>
        </p:spPr>
        <p:txBody>
          <a:bodyPr/>
          <a:lstStyle/>
          <a:p>
            <a:r>
              <a:rPr lang="en-GB" smtClean="0"/>
              <a:t>Translate - Sapienza University of Rome 14 May 2014</a:t>
            </a:r>
            <a:endParaRPr lang="it-IT" smtClean="0"/>
          </a:p>
        </p:txBody>
      </p:sp>
      <p:sp>
        <p:nvSpPr>
          <p:cNvPr id="72" name="Segnaposto numero diapositiva 5"/>
          <p:cNvSpPr>
            <a:spLocks noGrp="1"/>
          </p:cNvSpPr>
          <p:nvPr>
            <p:ph type="sldNum" sz="quarter" idx="12"/>
          </p:nvPr>
        </p:nvSpPr>
        <p:spPr/>
        <p:txBody>
          <a:bodyPr/>
          <a:lstStyle/>
          <a:p>
            <a:pPr>
              <a:defRPr/>
            </a:pPr>
            <a:fld id="{E1B21F83-61D0-4071-9BFA-EBD666587B79}" type="slidenum">
              <a:rPr lang="it-IT"/>
              <a:pPr>
                <a:defRPr/>
              </a:pPr>
              <a:t>32</a:t>
            </a:fld>
            <a:endParaRPr lang="it-IT"/>
          </a:p>
        </p:txBody>
      </p:sp>
      <p:sp>
        <p:nvSpPr>
          <p:cNvPr id="71" name="Segnaposto numero diapositiva 3"/>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AC031B9F-B305-4C80-A70C-3A3305EA91E0}" type="slidenum">
              <a:rPr lang="it-IT" sz="1200">
                <a:solidFill>
                  <a:schemeClr val="tx1">
                    <a:tint val="75000"/>
                  </a:schemeClr>
                </a:solidFill>
                <a:latin typeface="+mn-lt"/>
                <a:cs typeface="+mn-cs"/>
              </a:rPr>
              <a:pPr algn="r" fontAlgn="auto">
                <a:spcBef>
                  <a:spcPts val="0"/>
                </a:spcBef>
                <a:spcAft>
                  <a:spcPts val="0"/>
                </a:spcAft>
                <a:defRPr/>
              </a:pPr>
              <a:t>32</a:t>
            </a:fld>
            <a:endParaRPr lang="it-IT" sz="1200">
              <a:solidFill>
                <a:schemeClr val="tx1">
                  <a:tint val="75000"/>
                </a:schemeClr>
              </a:solidFill>
              <a:latin typeface="+mn-lt"/>
              <a:cs typeface="+mn-cs"/>
            </a:endParaRPr>
          </a:p>
        </p:txBody>
      </p:sp>
      <p:sp>
        <p:nvSpPr>
          <p:cNvPr id="27653" name="Segnaposto numero diapositiva 5"/>
          <p:cNvSpPr txBox="1">
            <a:spLocks noGrp="1"/>
          </p:cNvSpPr>
          <p:nvPr/>
        </p:nvSpPr>
        <p:spPr bwMode="auto">
          <a:xfrm>
            <a:off x="8355013" y="6423025"/>
            <a:ext cx="331787" cy="365125"/>
          </a:xfrm>
          <a:prstGeom prst="rect">
            <a:avLst/>
          </a:prstGeom>
          <a:noFill/>
          <a:ln w="9525">
            <a:noFill/>
            <a:miter lim="800000"/>
            <a:headEnd/>
            <a:tailEnd/>
          </a:ln>
        </p:spPr>
        <p:txBody>
          <a:bodyPr anchor="ctr"/>
          <a:lstStyle/>
          <a:p>
            <a:pPr algn="r"/>
            <a:endParaRPr lang="en-US" sz="1200">
              <a:solidFill>
                <a:srgbClr val="EAEAEA"/>
              </a:solidFill>
              <a:latin typeface="Calibri" pitchFamily="34" charset="0"/>
            </a:endParaRPr>
          </a:p>
        </p:txBody>
      </p:sp>
      <p:sp>
        <p:nvSpPr>
          <p:cNvPr id="33" name="Rettangolo 32"/>
          <p:cNvSpPr/>
          <p:nvPr/>
        </p:nvSpPr>
        <p:spPr>
          <a:xfrm>
            <a:off x="5357813" y="5845175"/>
            <a:ext cx="3643312" cy="571500"/>
          </a:xfrm>
          <a:prstGeom prst="rect">
            <a:avLst/>
          </a:prstGeom>
          <a:solidFill>
            <a:srgbClr val="FFFF66">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32" name="Rettangolo 31"/>
          <p:cNvSpPr/>
          <p:nvPr/>
        </p:nvSpPr>
        <p:spPr>
          <a:xfrm>
            <a:off x="5435600" y="2244725"/>
            <a:ext cx="3571875" cy="3286125"/>
          </a:xfrm>
          <a:prstGeom prst="rect">
            <a:avLst/>
          </a:prstGeom>
          <a:solidFill>
            <a:srgbClr val="20EC33">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dirty="0"/>
          </a:p>
        </p:txBody>
      </p:sp>
      <p:sp>
        <p:nvSpPr>
          <p:cNvPr id="24" name="Rettangolo 23"/>
          <p:cNvSpPr/>
          <p:nvPr/>
        </p:nvSpPr>
        <p:spPr>
          <a:xfrm>
            <a:off x="5435600" y="1163638"/>
            <a:ext cx="3571875" cy="928687"/>
          </a:xfrm>
          <a:prstGeom prst="rect">
            <a:avLst/>
          </a:prstGeom>
          <a:solidFill>
            <a:srgbClr val="00FFFF">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23" name="Rettangolo 22"/>
          <p:cNvSpPr/>
          <p:nvPr/>
        </p:nvSpPr>
        <p:spPr>
          <a:xfrm>
            <a:off x="179388" y="2265363"/>
            <a:ext cx="4476750" cy="4175125"/>
          </a:xfrm>
          <a:prstGeom prst="rect">
            <a:avLst/>
          </a:prstGeom>
          <a:solidFill>
            <a:srgbClr val="20EC33">
              <a:alpha val="2392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dirty="0"/>
          </a:p>
        </p:txBody>
      </p:sp>
      <p:sp>
        <p:nvSpPr>
          <p:cNvPr id="27658" name="CasellaDiTesto 4"/>
          <p:cNvSpPr txBox="1">
            <a:spLocks noChangeArrowheads="1"/>
          </p:cNvSpPr>
          <p:nvPr/>
        </p:nvSpPr>
        <p:spPr bwMode="auto">
          <a:xfrm>
            <a:off x="141288" y="206375"/>
            <a:ext cx="8785225" cy="304800"/>
          </a:xfrm>
          <a:prstGeom prst="rect">
            <a:avLst/>
          </a:prstGeom>
          <a:noFill/>
          <a:ln w="9525">
            <a:noFill/>
            <a:miter lim="800000"/>
            <a:headEnd/>
            <a:tailEnd/>
          </a:ln>
        </p:spPr>
        <p:txBody>
          <a:bodyPr>
            <a:spAutoFit/>
          </a:bodyPr>
          <a:lstStyle/>
          <a:p>
            <a:pPr algn="ctr"/>
            <a:r>
              <a:rPr lang="en-GB" sz="1400" b="1"/>
              <a:t>THE STRUCTURE OF THE  KNOWLEDGE BASED SYSTEM</a:t>
            </a:r>
            <a:endParaRPr lang="it-IT" sz="1400"/>
          </a:p>
        </p:txBody>
      </p:sp>
      <p:sp>
        <p:nvSpPr>
          <p:cNvPr id="27659" name="CasellaDiTesto 5"/>
          <p:cNvSpPr txBox="1">
            <a:spLocks noChangeArrowheads="1"/>
          </p:cNvSpPr>
          <p:nvPr/>
        </p:nvSpPr>
        <p:spPr bwMode="auto">
          <a:xfrm>
            <a:off x="684213" y="587375"/>
            <a:ext cx="3028950" cy="274638"/>
          </a:xfrm>
          <a:prstGeom prst="rect">
            <a:avLst/>
          </a:prstGeom>
          <a:noFill/>
          <a:ln w="9525">
            <a:noFill/>
            <a:miter lim="800000"/>
            <a:headEnd/>
            <a:tailEnd/>
          </a:ln>
        </p:spPr>
        <p:txBody>
          <a:bodyPr wrap="none">
            <a:spAutoFit/>
          </a:bodyPr>
          <a:lstStyle/>
          <a:p>
            <a:r>
              <a:rPr lang="it-IT" sz="1200" b="1"/>
              <a:t>PROJECT INDIPENDENT KNOWLEDGE</a:t>
            </a:r>
          </a:p>
        </p:txBody>
      </p:sp>
      <p:sp>
        <p:nvSpPr>
          <p:cNvPr id="27660" name="CasellaDiTesto 7"/>
          <p:cNvSpPr txBox="1">
            <a:spLocks noChangeArrowheads="1"/>
          </p:cNvSpPr>
          <p:nvPr/>
        </p:nvSpPr>
        <p:spPr bwMode="auto">
          <a:xfrm>
            <a:off x="5795963" y="587375"/>
            <a:ext cx="2935287" cy="274638"/>
          </a:xfrm>
          <a:prstGeom prst="rect">
            <a:avLst/>
          </a:prstGeom>
          <a:noFill/>
          <a:ln w="9525">
            <a:noFill/>
            <a:miter lim="800000"/>
            <a:headEnd/>
            <a:tailEnd/>
          </a:ln>
        </p:spPr>
        <p:txBody>
          <a:bodyPr wrap="none">
            <a:spAutoFit/>
          </a:bodyPr>
          <a:lstStyle/>
          <a:p>
            <a:r>
              <a:rPr lang="it-IT" sz="1200" b="1"/>
              <a:t>PROJECT DEPENDENT KNOWLEDGE</a:t>
            </a:r>
          </a:p>
        </p:txBody>
      </p:sp>
      <p:sp>
        <p:nvSpPr>
          <p:cNvPr id="27661" name="CasellaDiTesto 8"/>
          <p:cNvSpPr txBox="1">
            <a:spLocks noChangeArrowheads="1"/>
          </p:cNvSpPr>
          <p:nvPr/>
        </p:nvSpPr>
        <p:spPr bwMode="auto">
          <a:xfrm>
            <a:off x="5715000" y="1252538"/>
            <a:ext cx="3000375" cy="276225"/>
          </a:xfrm>
          <a:prstGeom prst="rect">
            <a:avLst/>
          </a:prstGeom>
          <a:noFill/>
          <a:ln w="9525">
            <a:noFill/>
            <a:miter lim="800000"/>
            <a:headEnd/>
            <a:tailEnd/>
          </a:ln>
        </p:spPr>
        <p:txBody>
          <a:bodyPr>
            <a:spAutoFit/>
          </a:bodyPr>
          <a:lstStyle/>
          <a:p>
            <a:pPr algn="ctr"/>
            <a:r>
              <a:rPr lang="it-IT" sz="1200" b="1"/>
              <a:t>PROJECT ENTITIES DEFINITION</a:t>
            </a:r>
          </a:p>
        </p:txBody>
      </p:sp>
      <p:sp>
        <p:nvSpPr>
          <p:cNvPr id="27662" name="CasellaDiTesto 9"/>
          <p:cNvSpPr txBox="1">
            <a:spLocks noChangeArrowheads="1"/>
          </p:cNvSpPr>
          <p:nvPr/>
        </p:nvSpPr>
        <p:spPr bwMode="auto">
          <a:xfrm>
            <a:off x="179388" y="1163638"/>
            <a:ext cx="4503737" cy="954087"/>
          </a:xfrm>
          <a:prstGeom prst="rect">
            <a:avLst/>
          </a:prstGeom>
          <a:solidFill>
            <a:srgbClr val="00FFFF">
              <a:alpha val="25098"/>
            </a:srgbClr>
          </a:solidFill>
          <a:ln w="9525">
            <a:noFill/>
            <a:miter lim="800000"/>
            <a:headEnd/>
            <a:tailEnd/>
          </a:ln>
        </p:spPr>
        <p:txBody>
          <a:bodyPr>
            <a:spAutoFit/>
          </a:bodyPr>
          <a:lstStyle/>
          <a:p>
            <a:r>
              <a:rPr lang="en-US" sz="1200"/>
              <a:t>    </a:t>
            </a:r>
            <a:r>
              <a:rPr lang="en-US" sz="1200" b="1"/>
              <a:t>SET OF </a:t>
            </a:r>
            <a:r>
              <a:rPr lang="en-US" sz="1200" b="1">
                <a:solidFill>
                  <a:srgbClr val="FF0000"/>
                </a:solidFill>
              </a:rPr>
              <a:t>ONTOLOGIES</a:t>
            </a:r>
            <a:endParaRPr lang="en-US" sz="1200" b="1"/>
          </a:p>
          <a:p>
            <a:r>
              <a:rPr lang="en-US" sz="1100"/>
              <a:t>    - </a:t>
            </a:r>
            <a:r>
              <a:rPr lang="en-US" sz="1100" b="1"/>
              <a:t>products:</a:t>
            </a:r>
            <a:r>
              <a:rPr lang="en-US" sz="1100"/>
              <a:t> </a:t>
            </a:r>
            <a:r>
              <a:rPr lang="en-US" sz="1000">
                <a:latin typeface="Calibri" pitchFamily="34" charset="0"/>
              </a:rPr>
              <a:t>{ </a:t>
            </a:r>
            <a:r>
              <a:rPr lang="en-US" sz="1000"/>
              <a:t>spaces, components, technical plants, furniture</a:t>
            </a:r>
            <a:r>
              <a:rPr lang="en-US" sz="1000">
                <a:latin typeface="Calibri" pitchFamily="34" charset="0"/>
              </a:rPr>
              <a:t>, </a:t>
            </a:r>
            <a:r>
              <a:rPr lang="en-US" sz="1000"/>
              <a:t>building…</a:t>
            </a:r>
            <a:r>
              <a:rPr lang="en-US" sz="1000">
                <a:latin typeface="Calibri" pitchFamily="34" charset="0"/>
              </a:rPr>
              <a:t>}</a:t>
            </a:r>
          </a:p>
          <a:p>
            <a:r>
              <a:rPr lang="en-US" sz="1100"/>
              <a:t>    - </a:t>
            </a:r>
            <a:r>
              <a:rPr lang="en-US" sz="1100" b="1"/>
              <a:t>context: </a:t>
            </a:r>
            <a:r>
              <a:rPr lang="en-US" sz="1000"/>
              <a:t>{site, environment, economics, social…}</a:t>
            </a:r>
          </a:p>
          <a:p>
            <a:r>
              <a:rPr lang="en-US" sz="1100"/>
              <a:t>    - </a:t>
            </a:r>
            <a:r>
              <a:rPr lang="en-US" sz="1100" b="1"/>
              <a:t>humans:</a:t>
            </a:r>
            <a:r>
              <a:rPr lang="en-US" sz="1100"/>
              <a:t> </a:t>
            </a:r>
            <a:r>
              <a:rPr lang="en-US" sz="1000">
                <a:latin typeface="Calibri" pitchFamily="34" charset="0"/>
              </a:rPr>
              <a:t>{ </a:t>
            </a:r>
            <a:r>
              <a:rPr lang="en-US" sz="1000"/>
              <a:t>actors, users, managers…}</a:t>
            </a:r>
          </a:p>
          <a:p>
            <a:r>
              <a:rPr lang="en-US" sz="1100"/>
              <a:t>    - </a:t>
            </a:r>
            <a:r>
              <a:rPr lang="en-US" sz="1100" b="1"/>
              <a:t>process: </a:t>
            </a:r>
            <a:r>
              <a:rPr lang="en-US" sz="1000"/>
              <a:t>[ design, construction, managing processes]</a:t>
            </a:r>
          </a:p>
        </p:txBody>
      </p:sp>
      <p:sp>
        <p:nvSpPr>
          <p:cNvPr id="27663" name="CasellaDiTesto 10"/>
          <p:cNvSpPr txBox="1">
            <a:spLocks noChangeArrowheads="1"/>
          </p:cNvSpPr>
          <p:nvPr/>
        </p:nvSpPr>
        <p:spPr bwMode="auto">
          <a:xfrm>
            <a:off x="857250" y="1109663"/>
            <a:ext cx="184150" cy="366712"/>
          </a:xfrm>
          <a:prstGeom prst="rect">
            <a:avLst/>
          </a:prstGeom>
          <a:noFill/>
          <a:ln w="9525">
            <a:noFill/>
            <a:miter lim="800000"/>
            <a:headEnd/>
            <a:tailEnd/>
          </a:ln>
        </p:spPr>
        <p:txBody>
          <a:bodyPr wrap="none">
            <a:spAutoFit/>
          </a:bodyPr>
          <a:lstStyle/>
          <a:p>
            <a:endParaRPr lang="en-US">
              <a:latin typeface="Calibri" pitchFamily="34" charset="0"/>
            </a:endParaRPr>
          </a:p>
        </p:txBody>
      </p:sp>
      <p:sp>
        <p:nvSpPr>
          <p:cNvPr id="27664" name="CasellaDiTesto 11"/>
          <p:cNvSpPr txBox="1">
            <a:spLocks noChangeArrowheads="1"/>
          </p:cNvSpPr>
          <p:nvPr/>
        </p:nvSpPr>
        <p:spPr bwMode="auto">
          <a:xfrm>
            <a:off x="323850" y="2676525"/>
            <a:ext cx="2908300" cy="276225"/>
          </a:xfrm>
          <a:prstGeom prst="rect">
            <a:avLst/>
          </a:prstGeom>
          <a:noFill/>
          <a:ln w="9525">
            <a:noFill/>
            <a:miter lim="800000"/>
            <a:headEnd/>
            <a:tailEnd/>
          </a:ln>
        </p:spPr>
        <p:txBody>
          <a:bodyPr>
            <a:spAutoFit/>
          </a:bodyPr>
          <a:lstStyle/>
          <a:p>
            <a:r>
              <a:rPr lang="en-US" sz="1200"/>
              <a:t>each </a:t>
            </a:r>
            <a:r>
              <a:rPr lang="en-US" sz="1200">
                <a:solidFill>
                  <a:srgbClr val="FF0000"/>
                </a:solidFill>
              </a:rPr>
              <a:t> </a:t>
            </a:r>
            <a:r>
              <a:rPr lang="en-US" sz="1200" b="1">
                <a:solidFill>
                  <a:srgbClr val="FF0000"/>
                </a:solidFill>
              </a:rPr>
              <a:t>ENTITY</a:t>
            </a:r>
            <a:r>
              <a:rPr lang="en-US" sz="1200">
                <a:solidFill>
                  <a:srgbClr val="FF0000"/>
                </a:solidFill>
              </a:rPr>
              <a:t>  </a:t>
            </a:r>
            <a:r>
              <a:rPr lang="en-US" sz="1200"/>
              <a:t>of any class     e</a:t>
            </a:r>
            <a:r>
              <a:rPr lang="en-US" sz="1200" baseline="-25000"/>
              <a:t>i</a:t>
            </a:r>
            <a:r>
              <a:rPr lang="en-US" sz="1200" baseline="30000"/>
              <a:t>n</a:t>
            </a:r>
            <a:r>
              <a:rPr lang="en-US" sz="1200"/>
              <a:t> </a:t>
            </a:r>
            <a:r>
              <a:rPr lang="en-US" sz="1200">
                <a:sym typeface="Symbol" pitchFamily="18" charset="2"/>
              </a:rPr>
              <a:t> O</a:t>
            </a:r>
            <a:r>
              <a:rPr lang="en-US" sz="1200" baseline="-25000">
                <a:sym typeface="Symbol" pitchFamily="18" charset="2"/>
              </a:rPr>
              <a:t>i</a:t>
            </a:r>
            <a:r>
              <a:rPr lang="en-US" sz="1200">
                <a:sym typeface="Symbol" pitchFamily="18" charset="2"/>
              </a:rPr>
              <a:t> </a:t>
            </a:r>
            <a:endParaRPr lang="en-US" sz="1200"/>
          </a:p>
        </p:txBody>
      </p:sp>
      <p:sp>
        <p:nvSpPr>
          <p:cNvPr id="27665" name="CasellaDiTesto 12"/>
          <p:cNvSpPr txBox="1">
            <a:spLocks noChangeArrowheads="1"/>
          </p:cNvSpPr>
          <p:nvPr/>
        </p:nvSpPr>
        <p:spPr bwMode="auto">
          <a:xfrm>
            <a:off x="323850" y="2892425"/>
            <a:ext cx="2232025" cy="274638"/>
          </a:xfrm>
          <a:prstGeom prst="rect">
            <a:avLst/>
          </a:prstGeom>
          <a:noFill/>
          <a:ln w="9525">
            <a:noFill/>
            <a:miter lim="800000"/>
            <a:headEnd/>
            <a:tailEnd/>
          </a:ln>
        </p:spPr>
        <p:txBody>
          <a:bodyPr>
            <a:spAutoFit/>
          </a:bodyPr>
          <a:lstStyle/>
          <a:p>
            <a:r>
              <a:rPr lang="en-US" sz="1200"/>
              <a:t>is represented by the triplet:</a:t>
            </a:r>
          </a:p>
        </p:txBody>
      </p:sp>
      <p:sp>
        <p:nvSpPr>
          <p:cNvPr id="27666" name="CasellaDiTesto 13"/>
          <p:cNvSpPr txBox="1">
            <a:spLocks noChangeArrowheads="1"/>
          </p:cNvSpPr>
          <p:nvPr/>
        </p:nvSpPr>
        <p:spPr bwMode="auto">
          <a:xfrm>
            <a:off x="107950" y="3324225"/>
            <a:ext cx="4032250" cy="274638"/>
          </a:xfrm>
          <a:prstGeom prst="rect">
            <a:avLst/>
          </a:prstGeom>
          <a:noFill/>
          <a:ln w="9525">
            <a:noFill/>
            <a:miter lim="800000"/>
            <a:headEnd/>
            <a:tailEnd/>
          </a:ln>
        </p:spPr>
        <p:txBody>
          <a:bodyPr>
            <a:spAutoFit/>
          </a:bodyPr>
          <a:lstStyle/>
          <a:p>
            <a:pPr marL="0" lvl="1"/>
            <a:r>
              <a:rPr lang="en-US" sz="1100"/>
              <a:t>a) </a:t>
            </a:r>
            <a:r>
              <a:rPr lang="en-US" sz="1100" b="1">
                <a:solidFill>
                  <a:srgbClr val="FF0000"/>
                </a:solidFill>
              </a:rPr>
              <a:t>Meanings</a:t>
            </a:r>
            <a:r>
              <a:rPr lang="en-US" sz="1100">
                <a:solidFill>
                  <a:srgbClr val="FF0000"/>
                </a:solidFill>
              </a:rPr>
              <a:t>  </a:t>
            </a:r>
            <a:r>
              <a:rPr lang="en-US" sz="1100"/>
              <a:t>         Specialist </a:t>
            </a:r>
            <a:r>
              <a:rPr lang="en-US" sz="1100">
                <a:sym typeface="Symbol" pitchFamily="18" charset="2"/>
              </a:rPr>
              <a:t> </a:t>
            </a:r>
            <a:r>
              <a:rPr lang="en-US" sz="1100"/>
              <a:t>Common (agreed &amp; shared)</a:t>
            </a:r>
            <a:r>
              <a:rPr lang="en-US" sz="1200"/>
              <a:t>  </a:t>
            </a:r>
          </a:p>
        </p:txBody>
      </p:sp>
      <p:sp>
        <p:nvSpPr>
          <p:cNvPr id="27667" name="CasellaDiTesto 14"/>
          <p:cNvSpPr txBox="1">
            <a:spLocks noChangeArrowheads="1"/>
          </p:cNvSpPr>
          <p:nvPr/>
        </p:nvSpPr>
        <p:spPr bwMode="auto">
          <a:xfrm>
            <a:off x="103188" y="3697288"/>
            <a:ext cx="1189037" cy="534987"/>
          </a:xfrm>
          <a:prstGeom prst="rect">
            <a:avLst/>
          </a:prstGeom>
          <a:noFill/>
          <a:ln w="9525">
            <a:noFill/>
            <a:miter lim="800000"/>
            <a:headEnd/>
            <a:tailEnd/>
          </a:ln>
        </p:spPr>
        <p:txBody>
          <a:bodyPr>
            <a:spAutoFit/>
          </a:bodyPr>
          <a:lstStyle/>
          <a:p>
            <a:pPr marL="0" lvl="1"/>
            <a:r>
              <a:rPr lang="en-US" sz="1100"/>
              <a:t>b) </a:t>
            </a:r>
            <a:r>
              <a:rPr lang="en-US" sz="1100" b="1">
                <a:solidFill>
                  <a:srgbClr val="FF0000"/>
                </a:solidFill>
              </a:rPr>
              <a:t>Properties</a:t>
            </a:r>
            <a:r>
              <a:rPr lang="en-US" sz="1100"/>
              <a:t>          </a:t>
            </a:r>
          </a:p>
          <a:p>
            <a:endParaRPr lang="en-US">
              <a:latin typeface="Calibri" pitchFamily="34" charset="0"/>
            </a:endParaRPr>
          </a:p>
        </p:txBody>
      </p:sp>
      <p:sp>
        <p:nvSpPr>
          <p:cNvPr id="27668" name="CasellaDiTesto 16"/>
          <p:cNvSpPr txBox="1">
            <a:spLocks noChangeArrowheads="1"/>
          </p:cNvSpPr>
          <p:nvPr/>
        </p:nvSpPr>
        <p:spPr bwMode="auto">
          <a:xfrm>
            <a:off x="923925" y="3727450"/>
            <a:ext cx="3095625" cy="1606550"/>
          </a:xfrm>
          <a:prstGeom prst="rect">
            <a:avLst/>
          </a:prstGeom>
          <a:noFill/>
          <a:ln w="9525">
            <a:noFill/>
            <a:miter lim="800000"/>
            <a:headEnd/>
            <a:tailEnd/>
          </a:ln>
        </p:spPr>
        <p:txBody>
          <a:bodyPr>
            <a:spAutoFit/>
          </a:bodyPr>
          <a:lstStyle/>
          <a:p>
            <a:pPr marL="622300" lvl="1" indent="-222250"/>
            <a:r>
              <a:rPr lang="en-US" sz="1100"/>
              <a:t>Geometrical (topology, dimension, shape, …)</a:t>
            </a:r>
          </a:p>
          <a:p>
            <a:pPr marL="622300" lvl="1" indent="-222250"/>
            <a:r>
              <a:rPr lang="en-US" sz="1100"/>
              <a:t>Physical (physic quantities,…)</a:t>
            </a:r>
          </a:p>
          <a:p>
            <a:pPr marL="622300" lvl="1" indent="-222250"/>
            <a:r>
              <a:rPr lang="en-US" sz="1100"/>
              <a:t>Economical (analytical, parametrical,…)</a:t>
            </a:r>
          </a:p>
          <a:p>
            <a:pPr marL="622300" lvl="1" indent="-222250"/>
            <a:r>
              <a:rPr lang="en-US" sz="1100"/>
              <a:t>Constructive (joint, compatibility,…)</a:t>
            </a:r>
          </a:p>
          <a:p>
            <a:pPr marL="622300" lvl="1" indent="-222250"/>
            <a:endParaRPr lang="en-US" sz="1100"/>
          </a:p>
          <a:p>
            <a:pPr marL="622300" lvl="1" indent="-222250"/>
            <a:r>
              <a:rPr lang="en-US" sz="1100"/>
              <a:t>               Values</a:t>
            </a:r>
          </a:p>
          <a:p>
            <a:pPr marL="622300" lvl="1" indent="-222250"/>
            <a:endParaRPr lang="en-US" sz="1100"/>
          </a:p>
          <a:p>
            <a:pPr marL="622300" lvl="1" indent="-222250"/>
            <a:r>
              <a:rPr lang="en-US" sz="1100"/>
              <a:t>              Behavior  (vector of values)</a:t>
            </a:r>
          </a:p>
        </p:txBody>
      </p:sp>
      <p:sp>
        <p:nvSpPr>
          <p:cNvPr id="27669" name="CasellaDiTesto 17"/>
          <p:cNvSpPr txBox="1">
            <a:spLocks noChangeArrowheads="1"/>
          </p:cNvSpPr>
          <p:nvPr/>
        </p:nvSpPr>
        <p:spPr bwMode="auto">
          <a:xfrm>
            <a:off x="2428875" y="5395913"/>
            <a:ext cx="1643063" cy="366712"/>
          </a:xfrm>
          <a:prstGeom prst="rect">
            <a:avLst/>
          </a:prstGeom>
          <a:noFill/>
          <a:ln w="9525">
            <a:noFill/>
            <a:miter lim="800000"/>
            <a:headEnd/>
            <a:tailEnd/>
          </a:ln>
        </p:spPr>
        <p:txBody>
          <a:bodyPr>
            <a:spAutoFit/>
          </a:bodyPr>
          <a:lstStyle/>
          <a:p>
            <a:endParaRPr lang="en-US">
              <a:latin typeface="Calibri" pitchFamily="34" charset="0"/>
            </a:endParaRPr>
          </a:p>
        </p:txBody>
      </p:sp>
      <p:sp>
        <p:nvSpPr>
          <p:cNvPr id="27670" name="CasellaDiTesto 18"/>
          <p:cNvSpPr txBox="1">
            <a:spLocks noChangeArrowheads="1"/>
          </p:cNvSpPr>
          <p:nvPr/>
        </p:nvSpPr>
        <p:spPr bwMode="auto">
          <a:xfrm>
            <a:off x="112713" y="5405438"/>
            <a:ext cx="719137" cy="260350"/>
          </a:xfrm>
          <a:prstGeom prst="rect">
            <a:avLst/>
          </a:prstGeom>
          <a:noFill/>
          <a:ln w="9525">
            <a:noFill/>
            <a:miter lim="800000"/>
            <a:headEnd/>
            <a:tailEnd/>
          </a:ln>
        </p:spPr>
        <p:txBody>
          <a:bodyPr wrap="none">
            <a:spAutoFit/>
          </a:bodyPr>
          <a:lstStyle/>
          <a:p>
            <a:r>
              <a:rPr lang="en-US" sz="1100"/>
              <a:t>c) </a:t>
            </a:r>
            <a:r>
              <a:rPr lang="en-US" sz="1100" b="1">
                <a:solidFill>
                  <a:srgbClr val="FF0000"/>
                </a:solidFill>
              </a:rPr>
              <a:t>Rules</a:t>
            </a:r>
          </a:p>
        </p:txBody>
      </p:sp>
      <p:sp>
        <p:nvSpPr>
          <p:cNvPr id="27671" name="CasellaDiTesto 19"/>
          <p:cNvSpPr txBox="1">
            <a:spLocks noChangeArrowheads="1"/>
          </p:cNvSpPr>
          <p:nvPr/>
        </p:nvSpPr>
        <p:spPr bwMode="auto">
          <a:xfrm>
            <a:off x="1214438" y="5753100"/>
            <a:ext cx="184150" cy="261938"/>
          </a:xfrm>
          <a:prstGeom prst="rect">
            <a:avLst/>
          </a:prstGeom>
          <a:noFill/>
          <a:ln w="9525">
            <a:noFill/>
            <a:miter lim="800000"/>
            <a:headEnd/>
            <a:tailEnd/>
          </a:ln>
        </p:spPr>
        <p:txBody>
          <a:bodyPr wrap="none">
            <a:spAutoFit/>
          </a:bodyPr>
          <a:lstStyle/>
          <a:p>
            <a:endParaRPr lang="en-US" sz="1100"/>
          </a:p>
        </p:txBody>
      </p:sp>
      <p:sp>
        <p:nvSpPr>
          <p:cNvPr id="27672" name="CasellaDiTesto 20"/>
          <p:cNvSpPr txBox="1">
            <a:spLocks noChangeArrowheads="1"/>
          </p:cNvSpPr>
          <p:nvPr/>
        </p:nvSpPr>
        <p:spPr bwMode="auto">
          <a:xfrm>
            <a:off x="835025" y="5402263"/>
            <a:ext cx="2663825" cy="600075"/>
          </a:xfrm>
          <a:prstGeom prst="rect">
            <a:avLst/>
          </a:prstGeom>
          <a:noFill/>
          <a:ln w="9525">
            <a:noFill/>
            <a:miter lim="800000"/>
            <a:headEnd/>
            <a:tailEnd/>
          </a:ln>
        </p:spPr>
        <p:txBody>
          <a:bodyPr>
            <a:spAutoFit/>
          </a:bodyPr>
          <a:lstStyle/>
          <a:p>
            <a:r>
              <a:rPr lang="en-US" sz="1100"/>
              <a:t>Assembly :  </a:t>
            </a:r>
            <a:r>
              <a:rPr lang="en-US" sz="1100" i="1"/>
              <a:t>part-of /</a:t>
            </a:r>
            <a:r>
              <a:rPr lang="en-US" sz="1100" i="1">
                <a:sym typeface="Symbol" pitchFamily="18" charset="2"/>
              </a:rPr>
              <a:t> whole-of</a:t>
            </a:r>
            <a:endParaRPr lang="en-US" sz="1100">
              <a:sym typeface="Symbol" pitchFamily="18" charset="2"/>
            </a:endParaRPr>
          </a:p>
          <a:p>
            <a:r>
              <a:rPr lang="en-US" sz="1100">
                <a:sym typeface="Symbol" pitchFamily="18" charset="2"/>
              </a:rPr>
              <a:t>Inheritance: </a:t>
            </a:r>
            <a:r>
              <a:rPr lang="en-US" sz="1100" i="1">
                <a:sym typeface="Symbol" pitchFamily="18" charset="2"/>
              </a:rPr>
              <a:t>is-a / class-of</a:t>
            </a:r>
            <a:endParaRPr lang="en-US" sz="1100">
              <a:sym typeface="Symbol" pitchFamily="18" charset="2"/>
            </a:endParaRPr>
          </a:p>
          <a:p>
            <a:r>
              <a:rPr lang="en-US" sz="1100">
                <a:sym typeface="Symbol" pitchFamily="18" charset="2"/>
              </a:rPr>
              <a:t>Instantiation: </a:t>
            </a:r>
            <a:r>
              <a:rPr lang="en-US" sz="1100" i="1">
                <a:sym typeface="Symbol" pitchFamily="18" charset="2"/>
              </a:rPr>
              <a:t>instance-of</a:t>
            </a:r>
            <a:r>
              <a:rPr lang="en-US" sz="1100">
                <a:sym typeface="Symbol" pitchFamily="18" charset="2"/>
              </a:rPr>
              <a:t>  </a:t>
            </a:r>
            <a:r>
              <a:rPr lang="en-US" sz="1100" i="1">
                <a:sym typeface="Symbol" pitchFamily="18" charset="2"/>
              </a:rPr>
              <a:t>/ prototype-of </a:t>
            </a:r>
          </a:p>
        </p:txBody>
      </p:sp>
      <p:sp>
        <p:nvSpPr>
          <p:cNvPr id="27673" name="CasellaDiTesto 24"/>
          <p:cNvSpPr txBox="1">
            <a:spLocks noChangeArrowheads="1"/>
          </p:cNvSpPr>
          <p:nvPr/>
        </p:nvSpPr>
        <p:spPr bwMode="auto">
          <a:xfrm>
            <a:off x="5483225" y="2592388"/>
            <a:ext cx="1539875" cy="822325"/>
          </a:xfrm>
          <a:prstGeom prst="rect">
            <a:avLst/>
          </a:prstGeom>
          <a:noFill/>
          <a:ln w="9525">
            <a:noFill/>
            <a:miter lim="800000"/>
            <a:headEnd/>
            <a:tailEnd/>
          </a:ln>
        </p:spPr>
        <p:txBody>
          <a:bodyPr wrap="none">
            <a:spAutoFit/>
          </a:bodyPr>
          <a:lstStyle/>
          <a:p>
            <a:r>
              <a:rPr lang="it-IT" sz="1200" b="1"/>
              <a:t>GENERALIZATION</a:t>
            </a:r>
          </a:p>
          <a:p>
            <a:endParaRPr lang="it-IT" sz="1200"/>
          </a:p>
          <a:p>
            <a:endParaRPr lang="it-IT" sz="1200"/>
          </a:p>
          <a:p>
            <a:r>
              <a:rPr lang="it-IT" sz="1200" b="1"/>
              <a:t>SPECIFICATION</a:t>
            </a:r>
          </a:p>
        </p:txBody>
      </p:sp>
      <p:sp>
        <p:nvSpPr>
          <p:cNvPr id="27674" name="CasellaDiTesto 25"/>
          <p:cNvSpPr txBox="1">
            <a:spLocks noChangeArrowheads="1"/>
          </p:cNvSpPr>
          <p:nvPr/>
        </p:nvSpPr>
        <p:spPr bwMode="auto">
          <a:xfrm>
            <a:off x="7072313" y="2395538"/>
            <a:ext cx="1049337" cy="765175"/>
          </a:xfrm>
          <a:prstGeom prst="rect">
            <a:avLst/>
          </a:prstGeom>
          <a:noFill/>
          <a:ln w="9525">
            <a:noFill/>
            <a:miter lim="800000"/>
            <a:headEnd/>
            <a:tailEnd/>
          </a:ln>
        </p:spPr>
        <p:txBody>
          <a:bodyPr wrap="none">
            <a:spAutoFit/>
          </a:bodyPr>
          <a:lstStyle/>
          <a:p>
            <a:pPr marL="228600" indent="-228600">
              <a:buFontTx/>
              <a:buAutoNum type="alphaLcParenR"/>
            </a:pPr>
            <a:r>
              <a:rPr lang="en-US" sz="1100"/>
              <a:t>Meanings</a:t>
            </a:r>
          </a:p>
          <a:p>
            <a:pPr marL="228600" indent="-228600">
              <a:buFontTx/>
              <a:buAutoNum type="alphaLcParenR"/>
            </a:pPr>
            <a:r>
              <a:rPr lang="en-US" sz="1100"/>
              <a:t>Properties</a:t>
            </a:r>
          </a:p>
          <a:p>
            <a:pPr marL="228600" indent="-228600">
              <a:buFontTx/>
              <a:buAutoNum type="alphaLcParenR"/>
            </a:pPr>
            <a:r>
              <a:rPr lang="en-US" sz="1100"/>
              <a:t>Rules</a:t>
            </a:r>
          </a:p>
          <a:p>
            <a:pPr marL="228600" indent="-228600"/>
            <a:endParaRPr lang="en-US" sz="1100"/>
          </a:p>
        </p:txBody>
      </p:sp>
      <p:sp>
        <p:nvSpPr>
          <p:cNvPr id="27675" name="CasellaDiTesto 26"/>
          <p:cNvSpPr txBox="1">
            <a:spLocks noChangeArrowheads="1"/>
          </p:cNvSpPr>
          <p:nvPr/>
        </p:nvSpPr>
        <p:spPr bwMode="auto">
          <a:xfrm>
            <a:off x="8072438" y="2466975"/>
            <a:ext cx="1028700" cy="554038"/>
          </a:xfrm>
          <a:prstGeom prst="rect">
            <a:avLst/>
          </a:prstGeom>
          <a:noFill/>
          <a:ln w="9525">
            <a:noFill/>
            <a:miter lim="800000"/>
            <a:headEnd/>
            <a:tailEnd/>
          </a:ln>
        </p:spPr>
        <p:txBody>
          <a:bodyPr wrap="none">
            <a:spAutoFit/>
          </a:bodyPr>
          <a:lstStyle/>
          <a:p>
            <a:r>
              <a:rPr lang="en-US" sz="1000" i="1"/>
              <a:t>related  to </a:t>
            </a:r>
          </a:p>
          <a:p>
            <a:r>
              <a:rPr lang="en-US" sz="1000" i="1"/>
              <a:t>specific project</a:t>
            </a:r>
          </a:p>
          <a:p>
            <a:r>
              <a:rPr lang="en-US" sz="1000" i="1"/>
              <a:t>ENTITIES</a:t>
            </a:r>
          </a:p>
        </p:txBody>
      </p:sp>
      <p:sp>
        <p:nvSpPr>
          <p:cNvPr id="27676" name="CasellaDiTesto 27"/>
          <p:cNvSpPr txBox="1">
            <a:spLocks noChangeArrowheads="1"/>
          </p:cNvSpPr>
          <p:nvPr/>
        </p:nvSpPr>
        <p:spPr bwMode="auto">
          <a:xfrm>
            <a:off x="6486525" y="5895975"/>
            <a:ext cx="1881188" cy="276225"/>
          </a:xfrm>
          <a:prstGeom prst="rect">
            <a:avLst/>
          </a:prstGeom>
          <a:noFill/>
          <a:ln w="9525">
            <a:noFill/>
            <a:miter lim="800000"/>
            <a:headEnd/>
            <a:tailEnd/>
          </a:ln>
        </p:spPr>
        <p:txBody>
          <a:bodyPr wrap="none">
            <a:spAutoFit/>
          </a:bodyPr>
          <a:lstStyle/>
          <a:p>
            <a:r>
              <a:rPr lang="it-IT" sz="1200" b="1"/>
              <a:t>Design </a:t>
            </a:r>
            <a:r>
              <a:rPr lang="en-US" sz="1200" b="1"/>
              <a:t>Solution</a:t>
            </a:r>
            <a:r>
              <a:rPr lang="it-IT" sz="1200" b="1"/>
              <a:t>  (Data)</a:t>
            </a:r>
            <a:endParaRPr lang="it-IT" sz="1200"/>
          </a:p>
        </p:txBody>
      </p:sp>
      <p:sp>
        <p:nvSpPr>
          <p:cNvPr id="27677" name="CasellaDiTesto 28"/>
          <p:cNvSpPr txBox="1">
            <a:spLocks noChangeArrowheads="1"/>
          </p:cNvSpPr>
          <p:nvPr/>
        </p:nvSpPr>
        <p:spPr bwMode="auto">
          <a:xfrm>
            <a:off x="5580063" y="6132513"/>
            <a:ext cx="2940050" cy="274637"/>
          </a:xfrm>
          <a:prstGeom prst="rect">
            <a:avLst/>
          </a:prstGeom>
          <a:noFill/>
          <a:ln w="9525">
            <a:noFill/>
            <a:miter lim="800000"/>
            <a:headEnd/>
            <a:tailEnd/>
          </a:ln>
        </p:spPr>
        <p:txBody>
          <a:bodyPr wrap="none">
            <a:spAutoFit/>
          </a:bodyPr>
          <a:lstStyle/>
          <a:p>
            <a:r>
              <a:rPr lang="it-IT" sz="1200"/>
              <a:t>SPECIALISTS’                        COMMON</a:t>
            </a:r>
          </a:p>
        </p:txBody>
      </p:sp>
      <p:sp>
        <p:nvSpPr>
          <p:cNvPr id="27678" name="CasellaDiTesto 29"/>
          <p:cNvSpPr txBox="1">
            <a:spLocks noChangeArrowheads="1"/>
          </p:cNvSpPr>
          <p:nvPr/>
        </p:nvSpPr>
        <p:spPr bwMode="auto">
          <a:xfrm>
            <a:off x="5364163" y="3609975"/>
            <a:ext cx="3779837" cy="428625"/>
          </a:xfrm>
          <a:prstGeom prst="rect">
            <a:avLst/>
          </a:prstGeom>
          <a:noFill/>
          <a:ln w="9525">
            <a:noFill/>
            <a:miter lim="800000"/>
            <a:headEnd/>
            <a:tailEnd/>
          </a:ln>
        </p:spPr>
        <p:txBody>
          <a:bodyPr>
            <a:spAutoFit/>
          </a:bodyPr>
          <a:lstStyle/>
          <a:p>
            <a:r>
              <a:rPr lang="en-US" sz="1100"/>
              <a:t>Identification of :  - specialists</a:t>
            </a:r>
          </a:p>
          <a:p>
            <a:r>
              <a:rPr lang="en-US" sz="1100"/>
              <a:t>                             - variables, data, applications on S/W;</a:t>
            </a:r>
          </a:p>
        </p:txBody>
      </p:sp>
      <p:sp>
        <p:nvSpPr>
          <p:cNvPr id="27679" name="CasellaDiTesto 30"/>
          <p:cNvSpPr txBox="1">
            <a:spLocks noChangeArrowheads="1"/>
          </p:cNvSpPr>
          <p:nvPr/>
        </p:nvSpPr>
        <p:spPr bwMode="auto">
          <a:xfrm>
            <a:off x="5353050" y="4800600"/>
            <a:ext cx="3529013" cy="596900"/>
          </a:xfrm>
          <a:prstGeom prst="rect">
            <a:avLst/>
          </a:prstGeom>
          <a:noFill/>
          <a:ln w="9525">
            <a:noFill/>
            <a:miter lim="800000"/>
            <a:headEnd/>
            <a:tailEnd/>
          </a:ln>
        </p:spPr>
        <p:txBody>
          <a:bodyPr>
            <a:spAutoFit/>
          </a:bodyPr>
          <a:lstStyle/>
          <a:p>
            <a:r>
              <a:rPr lang="en-US" sz="1100"/>
              <a:t>Application  of rules for :</a:t>
            </a:r>
          </a:p>
          <a:p>
            <a:r>
              <a:rPr lang="en-US" sz="1100"/>
              <a:t>   - definition  of complex entities:    </a:t>
            </a:r>
            <a:r>
              <a:rPr lang="en-US" sz="1100" i="1"/>
              <a:t>structure</a:t>
            </a:r>
            <a:endParaRPr lang="en-US" sz="1100"/>
          </a:p>
          <a:p>
            <a:r>
              <a:rPr lang="en-US" sz="1100"/>
              <a:t>   - definition of instances</a:t>
            </a:r>
          </a:p>
        </p:txBody>
      </p:sp>
      <p:sp>
        <p:nvSpPr>
          <p:cNvPr id="27680" name="Rettangolo 33"/>
          <p:cNvSpPr>
            <a:spLocks noChangeArrowheads="1"/>
          </p:cNvSpPr>
          <p:nvPr/>
        </p:nvSpPr>
        <p:spPr bwMode="auto">
          <a:xfrm>
            <a:off x="4814888" y="1706563"/>
            <a:ext cx="500062" cy="4143375"/>
          </a:xfrm>
          <a:prstGeom prst="rect">
            <a:avLst/>
          </a:prstGeom>
          <a:noFill/>
          <a:ln w="25400" algn="ctr">
            <a:solidFill>
              <a:srgbClr val="FF0000"/>
            </a:solidFill>
            <a:miter lim="800000"/>
            <a:headEnd/>
            <a:tailEnd/>
          </a:ln>
        </p:spPr>
        <p:txBody>
          <a:bodyPr anchor="ctr"/>
          <a:lstStyle/>
          <a:p>
            <a:pPr algn="ctr"/>
            <a:endParaRPr lang="en-US">
              <a:solidFill>
                <a:srgbClr val="FF0000"/>
              </a:solidFill>
              <a:latin typeface="Calibri" pitchFamily="34" charset="0"/>
            </a:endParaRPr>
          </a:p>
        </p:txBody>
      </p:sp>
      <p:cxnSp>
        <p:nvCxnSpPr>
          <p:cNvPr id="27681" name="Connettore 2 50"/>
          <p:cNvCxnSpPr>
            <a:cxnSpLocks noChangeShapeType="1"/>
          </p:cNvCxnSpPr>
          <p:nvPr/>
        </p:nvCxnSpPr>
        <p:spPr bwMode="auto">
          <a:xfrm rot="5400000" flipH="1" flipV="1">
            <a:off x="4287044" y="5895181"/>
            <a:ext cx="1428750" cy="1588"/>
          </a:xfrm>
          <a:prstGeom prst="straightConnector1">
            <a:avLst/>
          </a:prstGeom>
          <a:noFill/>
          <a:ln w="19050" algn="ctr">
            <a:solidFill>
              <a:schemeClr val="tx1"/>
            </a:solidFill>
            <a:round/>
            <a:headEnd/>
            <a:tailEnd type="arrow" w="med" len="med"/>
          </a:ln>
        </p:spPr>
      </p:cxnSp>
      <p:cxnSp>
        <p:nvCxnSpPr>
          <p:cNvPr id="27682" name="Connettore 1 55"/>
          <p:cNvCxnSpPr>
            <a:cxnSpLocks noChangeShapeType="1"/>
          </p:cNvCxnSpPr>
          <p:nvPr/>
        </p:nvCxnSpPr>
        <p:spPr bwMode="auto">
          <a:xfrm>
            <a:off x="5000625" y="6610350"/>
            <a:ext cx="2214563" cy="0"/>
          </a:xfrm>
          <a:prstGeom prst="line">
            <a:avLst/>
          </a:prstGeom>
          <a:noFill/>
          <a:ln w="28575" algn="ctr">
            <a:solidFill>
              <a:schemeClr val="tx1"/>
            </a:solidFill>
            <a:round/>
            <a:headEnd/>
            <a:tailEnd/>
          </a:ln>
        </p:spPr>
      </p:cxnSp>
      <p:cxnSp>
        <p:nvCxnSpPr>
          <p:cNvPr id="27683" name="Connettore 1 61"/>
          <p:cNvCxnSpPr>
            <a:cxnSpLocks noChangeShapeType="1"/>
          </p:cNvCxnSpPr>
          <p:nvPr/>
        </p:nvCxnSpPr>
        <p:spPr bwMode="auto">
          <a:xfrm rot="5400000" flipH="1" flipV="1">
            <a:off x="7119938" y="6515100"/>
            <a:ext cx="190500" cy="0"/>
          </a:xfrm>
          <a:prstGeom prst="line">
            <a:avLst/>
          </a:prstGeom>
          <a:noFill/>
          <a:ln w="19050" algn="ctr">
            <a:solidFill>
              <a:schemeClr val="tx1"/>
            </a:solidFill>
            <a:round/>
            <a:headEnd/>
            <a:tailEnd/>
          </a:ln>
        </p:spPr>
      </p:cxnSp>
      <p:sp>
        <p:nvSpPr>
          <p:cNvPr id="27684" name="CasellaDiTesto 62"/>
          <p:cNvSpPr txBox="1">
            <a:spLocks noChangeArrowheads="1"/>
          </p:cNvSpPr>
          <p:nvPr/>
        </p:nvSpPr>
        <p:spPr bwMode="auto">
          <a:xfrm rot="-5400000">
            <a:off x="4036219" y="3461544"/>
            <a:ext cx="2079625" cy="274637"/>
          </a:xfrm>
          <a:prstGeom prst="rect">
            <a:avLst/>
          </a:prstGeom>
          <a:noFill/>
          <a:ln w="9525">
            <a:noFill/>
            <a:miter lim="800000"/>
            <a:headEnd/>
            <a:tailEnd/>
          </a:ln>
        </p:spPr>
        <p:txBody>
          <a:bodyPr wrap="none">
            <a:spAutoFit/>
          </a:bodyPr>
          <a:lstStyle/>
          <a:p>
            <a:r>
              <a:rPr lang="it-IT" sz="1200" b="1" i="1">
                <a:solidFill>
                  <a:srgbClr val="FF0000"/>
                </a:solidFill>
              </a:rPr>
              <a:t>PROCESS MANAGEMENT</a:t>
            </a:r>
          </a:p>
        </p:txBody>
      </p:sp>
      <p:sp>
        <p:nvSpPr>
          <p:cNvPr id="27685" name="CasellaDiTesto 63"/>
          <p:cNvSpPr txBox="1">
            <a:spLocks noChangeArrowheads="1"/>
          </p:cNvSpPr>
          <p:nvPr/>
        </p:nvSpPr>
        <p:spPr bwMode="auto">
          <a:xfrm rot="-5400000">
            <a:off x="3941762" y="5429251"/>
            <a:ext cx="1928813" cy="246062"/>
          </a:xfrm>
          <a:prstGeom prst="rect">
            <a:avLst/>
          </a:prstGeom>
          <a:noFill/>
          <a:ln w="9525">
            <a:noFill/>
            <a:miter lim="800000"/>
            <a:headEnd/>
            <a:tailEnd/>
          </a:ln>
        </p:spPr>
        <p:txBody>
          <a:bodyPr>
            <a:spAutoFit/>
          </a:bodyPr>
          <a:lstStyle/>
          <a:p>
            <a:r>
              <a:rPr lang="en-US" sz="1000" i="1"/>
              <a:t>verification and check</a:t>
            </a:r>
          </a:p>
        </p:txBody>
      </p:sp>
      <p:sp>
        <p:nvSpPr>
          <p:cNvPr id="27686" name="Freccia a destra 65"/>
          <p:cNvSpPr>
            <a:spLocks noChangeArrowheads="1"/>
          </p:cNvSpPr>
          <p:nvPr/>
        </p:nvSpPr>
        <p:spPr bwMode="auto">
          <a:xfrm>
            <a:off x="4405313" y="2244725"/>
            <a:ext cx="1366837" cy="298450"/>
          </a:xfrm>
          <a:prstGeom prst="rightArrow">
            <a:avLst>
              <a:gd name="adj1" fmla="val 50000"/>
              <a:gd name="adj2" fmla="val 49996"/>
            </a:avLst>
          </a:prstGeom>
          <a:solidFill>
            <a:srgbClr val="CCFFCC">
              <a:alpha val="47842"/>
            </a:srgbClr>
          </a:solidFill>
          <a:ln w="25400" algn="ctr">
            <a:noFill/>
            <a:miter lim="800000"/>
            <a:headEnd/>
            <a:tailEnd/>
          </a:ln>
        </p:spPr>
        <p:txBody>
          <a:bodyPr anchor="ctr"/>
          <a:lstStyle/>
          <a:p>
            <a:pPr algn="ctr"/>
            <a:r>
              <a:rPr lang="it-IT">
                <a:latin typeface="Calibri" pitchFamily="34" charset="0"/>
              </a:rPr>
              <a:t>intuition</a:t>
            </a:r>
          </a:p>
        </p:txBody>
      </p:sp>
      <p:sp>
        <p:nvSpPr>
          <p:cNvPr id="27687" name="Freccia a destra 66"/>
          <p:cNvSpPr>
            <a:spLocks noChangeArrowheads="1"/>
          </p:cNvSpPr>
          <p:nvPr/>
        </p:nvSpPr>
        <p:spPr bwMode="auto">
          <a:xfrm rot="10800000">
            <a:off x="4227513" y="4581525"/>
            <a:ext cx="1473200" cy="307975"/>
          </a:xfrm>
          <a:prstGeom prst="rightArrow">
            <a:avLst>
              <a:gd name="adj1" fmla="val 50000"/>
              <a:gd name="adj2" fmla="val 50005"/>
            </a:avLst>
          </a:prstGeom>
          <a:solidFill>
            <a:srgbClr val="CCFFCC">
              <a:alpha val="47842"/>
            </a:srgbClr>
          </a:solidFill>
          <a:ln w="25400" algn="ctr">
            <a:noFill/>
            <a:miter lim="800000"/>
            <a:headEnd/>
            <a:tailEnd/>
          </a:ln>
        </p:spPr>
        <p:txBody>
          <a:bodyPr rot="10800000" anchor="ctr"/>
          <a:lstStyle/>
          <a:p>
            <a:pPr algn="ctr"/>
            <a:r>
              <a:rPr lang="it-IT">
                <a:latin typeface="Calibri" pitchFamily="34" charset="0"/>
              </a:rPr>
              <a:t>deduction</a:t>
            </a:r>
          </a:p>
        </p:txBody>
      </p:sp>
      <p:sp>
        <p:nvSpPr>
          <p:cNvPr id="68" name="Freccia in giù 67"/>
          <p:cNvSpPr/>
          <p:nvPr/>
        </p:nvSpPr>
        <p:spPr>
          <a:xfrm>
            <a:off x="6951663" y="2028825"/>
            <a:ext cx="500062" cy="204788"/>
          </a:xfrm>
          <a:prstGeom prst="downArrow">
            <a:avLst/>
          </a:prstGeom>
          <a:solidFill>
            <a:schemeClr val="accent1">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69" name="Freccia in giù 68"/>
          <p:cNvSpPr/>
          <p:nvPr/>
        </p:nvSpPr>
        <p:spPr>
          <a:xfrm>
            <a:off x="6951663" y="5610225"/>
            <a:ext cx="500062" cy="214313"/>
          </a:xfrm>
          <a:prstGeom prst="downArrow">
            <a:avLst/>
          </a:prstGeom>
          <a:solidFill>
            <a:schemeClr val="accent1">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grpSp>
        <p:nvGrpSpPr>
          <p:cNvPr id="2" name="Gruppo 69"/>
          <p:cNvGrpSpPr>
            <a:grpSpLocks/>
          </p:cNvGrpSpPr>
          <p:nvPr/>
        </p:nvGrpSpPr>
        <p:grpSpPr bwMode="auto">
          <a:xfrm>
            <a:off x="3305175" y="2147888"/>
            <a:ext cx="642938" cy="642937"/>
            <a:chOff x="850112" y="28575"/>
            <a:chExt cx="1411768" cy="1371609"/>
          </a:xfrm>
        </p:grpSpPr>
        <p:sp>
          <p:nvSpPr>
            <p:cNvPr id="77" name="Ovale 76"/>
            <p:cNvSpPr/>
            <p:nvPr/>
          </p:nvSpPr>
          <p:spPr>
            <a:xfrm>
              <a:off x="850112" y="28575"/>
              <a:ext cx="1369938" cy="1371609"/>
            </a:xfrm>
            <a:prstGeom prst="ellipse">
              <a:avLst/>
            </a:prstGeom>
            <a:gradFill flip="none" rotWithShape="1">
              <a:gsLst>
                <a:gs pos="0">
                  <a:srgbClr val="00B0F0">
                    <a:alpha val="40000"/>
                  </a:srgbClr>
                </a:gs>
                <a:gs pos="100000">
                  <a:schemeClr val="bg1">
                    <a:lumMod val="75000"/>
                    <a:alpha val="50000"/>
                  </a:schemeClr>
                </a:gs>
              </a:gsLst>
              <a:lin ang="2700000" scaled="1"/>
              <a:tileRect/>
            </a:gra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sp>
        <p:sp>
          <p:nvSpPr>
            <p:cNvPr id="78" name="Ovale 4"/>
            <p:cNvSpPr/>
            <p:nvPr/>
          </p:nvSpPr>
          <p:spPr>
            <a:xfrm>
              <a:off x="1031376" y="269029"/>
              <a:ext cx="1230504" cy="616378"/>
            </a:xfrm>
            <a:prstGeom prst="rect">
              <a:avLst/>
            </a:prstGeom>
          </p:spPr>
          <p:style>
            <a:lnRef idx="0">
              <a:scrgbClr r="0" g="0" b="0"/>
            </a:lnRef>
            <a:fillRef idx="0">
              <a:scrgbClr r="0" g="0" b="0"/>
            </a:fillRef>
            <a:effectRef idx="0">
              <a:scrgbClr r="0" g="0" b="0"/>
            </a:effectRef>
            <a:fontRef idx="minor">
              <a:schemeClr val="tx1"/>
            </a:fontRef>
          </p:style>
          <p:txBody>
            <a:bodyPr lIns="0" tIns="0" rIns="0" bIns="0" spcCol="1270" anchor="ctr"/>
            <a:lstStyle/>
            <a:p>
              <a:pPr algn="ctr" defTabSz="666750" fontAlgn="auto">
                <a:lnSpc>
                  <a:spcPct val="90000"/>
                </a:lnSpc>
                <a:spcAft>
                  <a:spcPct val="35000"/>
                </a:spcAft>
                <a:defRPr/>
              </a:pPr>
              <a:r>
                <a:rPr lang="en-US" sz="1100" dirty="0"/>
                <a:t>Meaning</a:t>
              </a:r>
              <a:endParaRPr lang="it-IT" sz="1100" dirty="0"/>
            </a:p>
          </p:txBody>
        </p:sp>
      </p:grpSp>
      <p:grpSp>
        <p:nvGrpSpPr>
          <p:cNvPr id="3" name="Gruppo 70"/>
          <p:cNvGrpSpPr>
            <a:grpSpLocks/>
          </p:cNvGrpSpPr>
          <p:nvPr/>
        </p:nvGrpSpPr>
        <p:grpSpPr bwMode="auto">
          <a:xfrm>
            <a:off x="3452813" y="2647950"/>
            <a:ext cx="852487" cy="642938"/>
            <a:chOff x="583305" y="123824"/>
            <a:chExt cx="1871065" cy="1371609"/>
          </a:xfrm>
        </p:grpSpPr>
        <p:sp>
          <p:nvSpPr>
            <p:cNvPr id="75" name="Ovale 74"/>
            <p:cNvSpPr/>
            <p:nvPr/>
          </p:nvSpPr>
          <p:spPr>
            <a:xfrm>
              <a:off x="583305" y="123824"/>
              <a:ext cx="1372812" cy="1371609"/>
            </a:xfrm>
            <a:prstGeom prst="ellipse">
              <a:avLst/>
            </a:prstGeom>
            <a:gradFill flip="none" rotWithShape="1">
              <a:gsLst>
                <a:gs pos="0">
                  <a:srgbClr val="CCAAE6">
                    <a:alpha val="40000"/>
                  </a:srgbClr>
                </a:gs>
                <a:gs pos="100000">
                  <a:schemeClr val="bg1">
                    <a:lumMod val="65000"/>
                    <a:alpha val="50000"/>
                  </a:schemeClr>
                </a:gs>
              </a:gsLst>
              <a:lin ang="2700000" scaled="1"/>
              <a:tileRect/>
            </a:gra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sp>
        <p:sp>
          <p:nvSpPr>
            <p:cNvPr id="76" name="Ovale 6"/>
            <p:cNvSpPr/>
            <p:nvPr/>
          </p:nvSpPr>
          <p:spPr>
            <a:xfrm>
              <a:off x="1053684" y="581028"/>
              <a:ext cx="1400686" cy="755230"/>
            </a:xfrm>
            <a:prstGeom prst="rect">
              <a:avLst/>
            </a:prstGeom>
          </p:spPr>
          <p:style>
            <a:lnRef idx="0">
              <a:scrgbClr r="0" g="0" b="0"/>
            </a:lnRef>
            <a:fillRef idx="0">
              <a:scrgbClr r="0" g="0" b="0"/>
            </a:fillRef>
            <a:effectRef idx="0">
              <a:scrgbClr r="0" g="0" b="0"/>
            </a:effectRef>
            <a:fontRef idx="minor">
              <a:schemeClr val="tx1"/>
            </a:fontRef>
          </p:style>
          <p:txBody>
            <a:bodyPr lIns="0" tIns="0" rIns="0" bIns="0" spcCol="1270" anchor="ctr"/>
            <a:lstStyle/>
            <a:p>
              <a:pPr algn="ctr" defTabSz="666750" fontAlgn="auto">
                <a:lnSpc>
                  <a:spcPct val="90000"/>
                </a:lnSpc>
                <a:spcAft>
                  <a:spcPct val="35000"/>
                </a:spcAft>
                <a:defRPr/>
              </a:pPr>
              <a:r>
                <a:rPr lang="en-US" sz="1000" dirty="0"/>
                <a:t>Properties</a:t>
              </a:r>
              <a:endParaRPr lang="it-IT" sz="1000" dirty="0"/>
            </a:p>
          </p:txBody>
        </p:sp>
      </p:grpSp>
      <p:grpSp>
        <p:nvGrpSpPr>
          <p:cNvPr id="4" name="Gruppo 71"/>
          <p:cNvGrpSpPr>
            <a:grpSpLocks/>
          </p:cNvGrpSpPr>
          <p:nvPr/>
        </p:nvGrpSpPr>
        <p:grpSpPr bwMode="auto">
          <a:xfrm>
            <a:off x="3090863" y="2505075"/>
            <a:ext cx="642937" cy="642938"/>
            <a:chOff x="355189" y="885831"/>
            <a:chExt cx="1371609" cy="1371609"/>
          </a:xfrm>
        </p:grpSpPr>
        <p:sp>
          <p:nvSpPr>
            <p:cNvPr id="73" name="Ovale 72"/>
            <p:cNvSpPr/>
            <p:nvPr/>
          </p:nvSpPr>
          <p:spPr>
            <a:xfrm>
              <a:off x="355189" y="885831"/>
              <a:ext cx="1371609" cy="1371609"/>
            </a:xfrm>
            <a:prstGeom prst="ellipse">
              <a:avLst/>
            </a:prstGeom>
            <a:gradFill flip="none" rotWithShape="1">
              <a:gsLst>
                <a:gs pos="0">
                  <a:srgbClr val="CCFF99"/>
                </a:gs>
                <a:gs pos="100000">
                  <a:schemeClr val="bg1">
                    <a:lumMod val="75000"/>
                    <a:alpha val="42000"/>
                  </a:schemeClr>
                </a:gs>
              </a:gsLst>
              <a:lin ang="2700000" scaled="1"/>
              <a:tileRect/>
            </a:gra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sp>
        <p:sp>
          <p:nvSpPr>
            <p:cNvPr id="74" name="Ovale 8"/>
            <p:cNvSpPr/>
            <p:nvPr/>
          </p:nvSpPr>
          <p:spPr>
            <a:xfrm>
              <a:off x="483883" y="1241434"/>
              <a:ext cx="822965" cy="751844"/>
            </a:xfrm>
            <a:prstGeom prst="rect">
              <a:avLst/>
            </a:prstGeom>
          </p:spPr>
          <p:style>
            <a:lnRef idx="0">
              <a:scrgbClr r="0" g="0" b="0"/>
            </a:lnRef>
            <a:fillRef idx="0">
              <a:scrgbClr r="0" g="0" b="0"/>
            </a:fillRef>
            <a:effectRef idx="0">
              <a:scrgbClr r="0" g="0" b="0"/>
            </a:effectRef>
            <a:fontRef idx="minor">
              <a:schemeClr val="tx1"/>
            </a:fontRef>
          </p:style>
          <p:txBody>
            <a:bodyPr lIns="0" tIns="0" rIns="0" bIns="0" spcCol="1270" anchor="ctr"/>
            <a:lstStyle/>
            <a:p>
              <a:pPr algn="ctr" defTabSz="666750" fontAlgn="auto">
                <a:lnSpc>
                  <a:spcPct val="90000"/>
                </a:lnSpc>
                <a:spcAft>
                  <a:spcPct val="35000"/>
                </a:spcAft>
                <a:defRPr/>
              </a:pPr>
              <a:r>
                <a:rPr lang="en-US" sz="1100" dirty="0"/>
                <a:t>Rules</a:t>
              </a:r>
            </a:p>
          </p:txBody>
        </p:sp>
      </p:grpSp>
      <p:cxnSp>
        <p:nvCxnSpPr>
          <p:cNvPr id="80" name="Connettore 1 79"/>
          <p:cNvCxnSpPr/>
          <p:nvPr/>
        </p:nvCxnSpPr>
        <p:spPr>
          <a:xfrm rot="10800000">
            <a:off x="2857500" y="2609850"/>
            <a:ext cx="714375" cy="71438"/>
          </a:xfrm>
          <a:prstGeom prst="line">
            <a:avLst/>
          </a:prstGeom>
        </p:spPr>
        <p:style>
          <a:lnRef idx="1">
            <a:schemeClr val="accent1"/>
          </a:lnRef>
          <a:fillRef idx="0">
            <a:schemeClr val="accent1"/>
          </a:fillRef>
          <a:effectRef idx="0">
            <a:schemeClr val="accent1"/>
          </a:effectRef>
          <a:fontRef idx="minor">
            <a:schemeClr val="tx1"/>
          </a:fontRef>
        </p:style>
      </p:cxnSp>
      <p:sp>
        <p:nvSpPr>
          <p:cNvPr id="27694" name="Rettangolo 84"/>
          <p:cNvSpPr>
            <a:spLocks noChangeArrowheads="1"/>
          </p:cNvSpPr>
          <p:nvPr/>
        </p:nvSpPr>
        <p:spPr bwMode="auto">
          <a:xfrm>
            <a:off x="2428875" y="2395538"/>
            <a:ext cx="409575" cy="366712"/>
          </a:xfrm>
          <a:prstGeom prst="rect">
            <a:avLst/>
          </a:prstGeom>
          <a:noFill/>
          <a:ln w="9525">
            <a:noFill/>
            <a:miter lim="800000"/>
            <a:headEnd/>
            <a:tailEnd/>
          </a:ln>
        </p:spPr>
        <p:txBody>
          <a:bodyPr wrap="none">
            <a:spAutoFit/>
          </a:bodyPr>
          <a:lstStyle/>
          <a:p>
            <a:r>
              <a:rPr lang="en-US">
                <a:solidFill>
                  <a:srgbClr val="FF0000"/>
                </a:solidFill>
                <a:latin typeface="Calibri" pitchFamily="34" charset="0"/>
              </a:rPr>
              <a:t>E</a:t>
            </a:r>
            <a:r>
              <a:rPr lang="en-US" baseline="-25000">
                <a:solidFill>
                  <a:srgbClr val="FF0000"/>
                </a:solidFill>
                <a:latin typeface="Calibri" pitchFamily="34" charset="0"/>
              </a:rPr>
              <a:t>i</a:t>
            </a:r>
            <a:r>
              <a:rPr lang="en-US" baseline="30000">
                <a:solidFill>
                  <a:srgbClr val="FF0000"/>
                </a:solidFill>
                <a:latin typeface="Calibri" pitchFamily="34" charset="0"/>
              </a:rPr>
              <a:t>n</a:t>
            </a:r>
          </a:p>
        </p:txBody>
      </p:sp>
      <p:sp>
        <p:nvSpPr>
          <p:cNvPr id="87" name="Freccia in giù 86"/>
          <p:cNvSpPr/>
          <p:nvPr/>
        </p:nvSpPr>
        <p:spPr>
          <a:xfrm>
            <a:off x="2057400" y="4648200"/>
            <a:ext cx="285750" cy="142875"/>
          </a:xfrm>
          <a:prstGeom prst="downArrow">
            <a:avLst/>
          </a:prstGeom>
          <a:solidFill>
            <a:schemeClr val="accent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88" name="Freccia in giù 87"/>
          <p:cNvSpPr/>
          <p:nvPr/>
        </p:nvSpPr>
        <p:spPr>
          <a:xfrm>
            <a:off x="2057400" y="4976813"/>
            <a:ext cx="285750" cy="142875"/>
          </a:xfrm>
          <a:prstGeom prst="downArrow">
            <a:avLst/>
          </a:prstGeom>
          <a:solidFill>
            <a:schemeClr val="accent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cxnSp>
        <p:nvCxnSpPr>
          <p:cNvPr id="90" name="Connettore 2 89"/>
          <p:cNvCxnSpPr/>
          <p:nvPr/>
        </p:nvCxnSpPr>
        <p:spPr>
          <a:xfrm>
            <a:off x="6804025" y="6276975"/>
            <a:ext cx="785813" cy="1588"/>
          </a:xfrm>
          <a:prstGeom prst="straightConnector1">
            <a:avLst/>
          </a:prstGeom>
          <a:ln w="158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91" name="Freccia in giù 90"/>
          <p:cNvSpPr/>
          <p:nvPr/>
        </p:nvSpPr>
        <p:spPr>
          <a:xfrm>
            <a:off x="6249988" y="2892425"/>
            <a:ext cx="142875" cy="285750"/>
          </a:xfrm>
          <a:prstGeom prst="downArrow">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93" name="Freccia in giù 92"/>
          <p:cNvSpPr>
            <a:spLocks noChangeArrowheads="1"/>
          </p:cNvSpPr>
          <p:nvPr/>
        </p:nvSpPr>
        <p:spPr bwMode="auto">
          <a:xfrm rot="10800000">
            <a:off x="5951538" y="2865438"/>
            <a:ext cx="142875" cy="285750"/>
          </a:xfrm>
          <a:prstGeom prst="downArrow">
            <a:avLst>
              <a:gd name="adj1" fmla="val 50000"/>
              <a:gd name="adj2" fmla="val 50000"/>
            </a:avLst>
          </a:prstGeom>
          <a:solidFill>
            <a:schemeClr val="accent1">
              <a:alpha val="39999"/>
            </a:schemeClr>
          </a:solidFill>
          <a:ln w="25400" algn="ctr">
            <a:noFill/>
            <a:miter lim="800000"/>
            <a:headEnd/>
            <a:tailEnd/>
          </a:ln>
        </p:spPr>
        <p:txBody>
          <a:bodyPr rot="10800000" anchor="ctr"/>
          <a:lstStyle/>
          <a:p>
            <a:pPr algn="ctr" fontAlgn="auto">
              <a:spcBef>
                <a:spcPts val="0"/>
              </a:spcBef>
              <a:spcAft>
                <a:spcPts val="0"/>
              </a:spcAft>
              <a:defRPr/>
            </a:pPr>
            <a:endParaRPr lang="it-IT">
              <a:solidFill>
                <a:schemeClr val="lt1"/>
              </a:solidFill>
              <a:latin typeface="+mn-lt"/>
              <a:cs typeface="+mn-cs"/>
            </a:endParaRPr>
          </a:p>
        </p:txBody>
      </p:sp>
      <p:sp>
        <p:nvSpPr>
          <p:cNvPr id="27700" name="CasellaDiTesto 93"/>
          <p:cNvSpPr txBox="1">
            <a:spLocks noChangeArrowheads="1"/>
          </p:cNvSpPr>
          <p:nvPr/>
        </p:nvSpPr>
        <p:spPr bwMode="auto">
          <a:xfrm>
            <a:off x="323850" y="876300"/>
            <a:ext cx="4103688" cy="260350"/>
          </a:xfrm>
          <a:prstGeom prst="rect">
            <a:avLst/>
          </a:prstGeom>
          <a:noFill/>
          <a:ln w="9525">
            <a:noFill/>
            <a:miter lim="800000"/>
            <a:headEnd/>
            <a:tailEnd/>
          </a:ln>
        </p:spPr>
        <p:txBody>
          <a:bodyPr>
            <a:spAutoFit/>
          </a:bodyPr>
          <a:lstStyle/>
          <a:p>
            <a:r>
              <a:rPr lang="it-IT" sz="1100" i="1"/>
              <a:t>  SPECIALIST K.             COMMON, AGREED, SHARED K.</a:t>
            </a:r>
          </a:p>
        </p:txBody>
      </p:sp>
      <p:cxnSp>
        <p:nvCxnSpPr>
          <p:cNvPr id="96" name="Connettore 2 95"/>
          <p:cNvCxnSpPr/>
          <p:nvPr/>
        </p:nvCxnSpPr>
        <p:spPr>
          <a:xfrm>
            <a:off x="1476375" y="1020763"/>
            <a:ext cx="428625" cy="1587"/>
          </a:xfrm>
          <a:prstGeom prst="straightConnector1">
            <a:avLst/>
          </a:prstGeom>
          <a:ln w="127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7702" name="CasellaDiTesto 96"/>
          <p:cNvSpPr txBox="1">
            <a:spLocks noChangeArrowheads="1"/>
          </p:cNvSpPr>
          <p:nvPr/>
        </p:nvSpPr>
        <p:spPr bwMode="auto">
          <a:xfrm>
            <a:off x="5295900" y="876300"/>
            <a:ext cx="3848100" cy="260350"/>
          </a:xfrm>
          <a:prstGeom prst="rect">
            <a:avLst/>
          </a:prstGeom>
          <a:noFill/>
          <a:ln w="9525">
            <a:noFill/>
            <a:miter lim="800000"/>
            <a:headEnd/>
            <a:tailEnd/>
          </a:ln>
        </p:spPr>
        <p:txBody>
          <a:bodyPr wrap="none">
            <a:spAutoFit/>
          </a:bodyPr>
          <a:lstStyle/>
          <a:p>
            <a:r>
              <a:rPr lang="it-IT" sz="1100" i="1"/>
              <a:t>SPECIALIST K.              COMMON, AGREED, SHARED K.</a:t>
            </a:r>
          </a:p>
        </p:txBody>
      </p:sp>
      <p:cxnSp>
        <p:nvCxnSpPr>
          <p:cNvPr id="98" name="Connettore 2 97"/>
          <p:cNvCxnSpPr/>
          <p:nvPr/>
        </p:nvCxnSpPr>
        <p:spPr>
          <a:xfrm>
            <a:off x="6372225" y="1020763"/>
            <a:ext cx="428625" cy="1587"/>
          </a:xfrm>
          <a:prstGeom prst="straightConnector1">
            <a:avLst/>
          </a:prstGeom>
          <a:ln w="127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7704" name="Connettore 4 99"/>
          <p:cNvCxnSpPr>
            <a:cxnSpLocks noChangeShapeType="1"/>
          </p:cNvCxnSpPr>
          <p:nvPr/>
        </p:nvCxnSpPr>
        <p:spPr bwMode="auto">
          <a:xfrm rot="10800000" flipV="1">
            <a:off x="7612063" y="4227513"/>
            <a:ext cx="1092200" cy="1081087"/>
          </a:xfrm>
          <a:prstGeom prst="bentConnector3">
            <a:avLst>
              <a:gd name="adj1" fmla="val -2176"/>
            </a:avLst>
          </a:prstGeom>
          <a:noFill/>
          <a:ln w="15875" algn="ctr">
            <a:solidFill>
              <a:schemeClr val="tx1"/>
            </a:solidFill>
            <a:miter lim="800000"/>
            <a:headEnd/>
            <a:tailEnd type="arrow" w="med" len="med"/>
          </a:ln>
        </p:spPr>
      </p:cxnSp>
      <p:sp>
        <p:nvSpPr>
          <p:cNvPr id="27705" name="CasellaDiTesto 101"/>
          <p:cNvSpPr txBox="1">
            <a:spLocks noChangeArrowheads="1"/>
          </p:cNvSpPr>
          <p:nvPr/>
        </p:nvSpPr>
        <p:spPr bwMode="auto">
          <a:xfrm>
            <a:off x="7429500" y="5538788"/>
            <a:ext cx="908050" cy="274637"/>
          </a:xfrm>
          <a:prstGeom prst="rect">
            <a:avLst/>
          </a:prstGeom>
          <a:noFill/>
          <a:ln w="9525">
            <a:noFill/>
            <a:miter lim="800000"/>
            <a:headEnd/>
            <a:tailEnd/>
          </a:ln>
        </p:spPr>
        <p:txBody>
          <a:bodyPr wrap="none">
            <a:spAutoFit/>
          </a:bodyPr>
          <a:lstStyle/>
          <a:p>
            <a:r>
              <a:rPr lang="en-US" sz="1200" i="1">
                <a:solidFill>
                  <a:srgbClr val="666666"/>
                </a:solidFill>
              </a:rPr>
              <a:t>application</a:t>
            </a:r>
          </a:p>
        </p:txBody>
      </p:sp>
      <p:sp>
        <p:nvSpPr>
          <p:cNvPr id="27706" name="CasellaDiTesto 102"/>
          <p:cNvSpPr txBox="1">
            <a:spLocks noChangeArrowheads="1"/>
          </p:cNvSpPr>
          <p:nvPr/>
        </p:nvSpPr>
        <p:spPr bwMode="auto">
          <a:xfrm>
            <a:off x="179388" y="587375"/>
            <a:ext cx="395287" cy="274638"/>
          </a:xfrm>
          <a:prstGeom prst="rect">
            <a:avLst/>
          </a:prstGeom>
          <a:noFill/>
          <a:ln w="9525">
            <a:noFill/>
            <a:miter lim="800000"/>
            <a:headEnd/>
            <a:tailEnd/>
          </a:ln>
        </p:spPr>
        <p:txBody>
          <a:bodyPr>
            <a:spAutoFit/>
          </a:bodyPr>
          <a:lstStyle/>
          <a:p>
            <a:r>
              <a:rPr lang="it-IT" sz="1200" b="1"/>
              <a:t>A</a:t>
            </a:r>
          </a:p>
        </p:txBody>
      </p:sp>
      <p:sp>
        <p:nvSpPr>
          <p:cNvPr id="104" name="Rettangolo 103"/>
          <p:cNvSpPr/>
          <p:nvPr/>
        </p:nvSpPr>
        <p:spPr>
          <a:xfrm>
            <a:off x="179388" y="587375"/>
            <a:ext cx="285750" cy="265113"/>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27708" name="CasellaDiTesto 104"/>
          <p:cNvSpPr txBox="1">
            <a:spLocks noChangeArrowheads="1"/>
          </p:cNvSpPr>
          <p:nvPr/>
        </p:nvSpPr>
        <p:spPr bwMode="auto">
          <a:xfrm>
            <a:off x="5364163" y="587375"/>
            <a:ext cx="365125" cy="274638"/>
          </a:xfrm>
          <a:prstGeom prst="rect">
            <a:avLst/>
          </a:prstGeom>
          <a:noFill/>
          <a:ln w="9525">
            <a:noFill/>
            <a:miter lim="800000"/>
            <a:headEnd/>
            <a:tailEnd/>
          </a:ln>
        </p:spPr>
        <p:txBody>
          <a:bodyPr>
            <a:spAutoFit/>
          </a:bodyPr>
          <a:lstStyle/>
          <a:p>
            <a:r>
              <a:rPr lang="it-IT" sz="1200" b="1"/>
              <a:t>B</a:t>
            </a:r>
          </a:p>
        </p:txBody>
      </p:sp>
      <p:sp>
        <p:nvSpPr>
          <p:cNvPr id="106" name="Rettangolo 105"/>
          <p:cNvSpPr/>
          <p:nvPr/>
        </p:nvSpPr>
        <p:spPr>
          <a:xfrm>
            <a:off x="5364163" y="587375"/>
            <a:ext cx="287337" cy="288925"/>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27710" name="CasellaDiTesto 106"/>
          <p:cNvSpPr txBox="1">
            <a:spLocks noChangeArrowheads="1"/>
          </p:cNvSpPr>
          <p:nvPr/>
        </p:nvSpPr>
        <p:spPr bwMode="auto">
          <a:xfrm>
            <a:off x="3325813" y="5448300"/>
            <a:ext cx="1322387" cy="508000"/>
          </a:xfrm>
          <a:prstGeom prst="rect">
            <a:avLst/>
          </a:prstGeom>
          <a:noFill/>
          <a:ln w="9525">
            <a:noFill/>
            <a:miter lim="800000"/>
            <a:headEnd/>
            <a:tailEnd/>
          </a:ln>
        </p:spPr>
        <p:txBody>
          <a:bodyPr>
            <a:spAutoFit/>
          </a:bodyPr>
          <a:lstStyle/>
          <a:p>
            <a:pPr algn="r"/>
            <a:r>
              <a:rPr lang="en-US" sz="900" i="1"/>
              <a:t>Generate a new entity</a:t>
            </a:r>
          </a:p>
          <a:p>
            <a:pPr algn="r"/>
            <a:r>
              <a:rPr lang="en-US" sz="900" i="1"/>
              <a:t>Define a new class</a:t>
            </a:r>
          </a:p>
          <a:p>
            <a:pPr algn="r"/>
            <a:r>
              <a:rPr lang="en-US" sz="900" i="1"/>
              <a:t>Instance an individual</a:t>
            </a:r>
          </a:p>
        </p:txBody>
      </p:sp>
      <p:sp>
        <p:nvSpPr>
          <p:cNvPr id="27711" name="CasellaDiTesto 78"/>
          <p:cNvSpPr txBox="1">
            <a:spLocks noChangeArrowheads="1"/>
          </p:cNvSpPr>
          <p:nvPr/>
        </p:nvSpPr>
        <p:spPr bwMode="auto">
          <a:xfrm>
            <a:off x="6659563" y="4044950"/>
            <a:ext cx="1420812" cy="365125"/>
          </a:xfrm>
          <a:prstGeom prst="rect">
            <a:avLst/>
          </a:prstGeom>
          <a:noFill/>
          <a:ln w="9525">
            <a:noFill/>
            <a:miter lim="800000"/>
            <a:headEnd/>
            <a:tailEnd/>
          </a:ln>
        </p:spPr>
        <p:txBody>
          <a:bodyPr>
            <a:spAutoFit/>
          </a:bodyPr>
          <a:lstStyle/>
          <a:p>
            <a:r>
              <a:rPr lang="en-US" sz="900" i="1"/>
              <a:t>assigned  by designer</a:t>
            </a:r>
          </a:p>
          <a:p>
            <a:r>
              <a:rPr lang="en-US" sz="900" i="1"/>
              <a:t>calculated by computer</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endParaRPr lang="en-US"/>
          </a:p>
        </p:txBody>
      </p:sp>
      <p:sp>
        <p:nvSpPr>
          <p:cNvPr id="28674" name="Segnaposto piè di pagina 4"/>
          <p:cNvSpPr>
            <a:spLocks noGrp="1"/>
          </p:cNvSpPr>
          <p:nvPr>
            <p:ph type="ftr" sz="quarter" idx="11"/>
          </p:nvPr>
        </p:nvSpPr>
        <p:spPr bwMode="auto">
          <a:noFill/>
          <a:ln>
            <a:miter lim="800000"/>
            <a:headEnd/>
            <a:tailEnd/>
          </a:ln>
        </p:spPr>
        <p:txBody>
          <a:bodyPr/>
          <a:lstStyle/>
          <a:p>
            <a:r>
              <a:rPr lang="en-GB" smtClean="0"/>
              <a:t>Translate - Sapienza University of Rome 14 May 2014</a:t>
            </a:r>
            <a:endParaRPr lang="it-IT" smtClean="0"/>
          </a:p>
        </p:txBody>
      </p:sp>
      <p:sp>
        <p:nvSpPr>
          <p:cNvPr id="4" name="Segnaposto numero diapositiva 5"/>
          <p:cNvSpPr>
            <a:spLocks noGrp="1"/>
          </p:cNvSpPr>
          <p:nvPr>
            <p:ph type="sldNum" sz="quarter" idx="12"/>
          </p:nvPr>
        </p:nvSpPr>
        <p:spPr/>
        <p:txBody>
          <a:bodyPr/>
          <a:lstStyle/>
          <a:p>
            <a:pPr>
              <a:defRPr/>
            </a:pPr>
            <a:fld id="{818787DC-3395-4B98-89CA-3B229F573B0B}" type="slidenum">
              <a:rPr lang="it-IT"/>
              <a:pPr>
                <a:defRPr/>
              </a:pPr>
              <a:t>33</a:t>
            </a:fld>
            <a:endParaRPr lang="it-IT"/>
          </a:p>
        </p:txBody>
      </p:sp>
      <p:pic>
        <p:nvPicPr>
          <p:cNvPr id="28676" name="Picture 4" descr="Fig 0 Ontology Mapping"/>
          <p:cNvPicPr>
            <a:picLocks noChangeAspect="1" noChangeArrowheads="1"/>
          </p:cNvPicPr>
          <p:nvPr/>
        </p:nvPicPr>
        <p:blipFill>
          <a:blip r:embed="rId2" cstate="print"/>
          <a:srcRect/>
          <a:stretch>
            <a:fillRect/>
          </a:stretch>
        </p:blipFill>
        <p:spPr bwMode="auto">
          <a:xfrm>
            <a:off x="395288" y="652463"/>
            <a:ext cx="8280400" cy="5224462"/>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title"/>
          </p:nvPr>
        </p:nvSpPr>
        <p:spPr/>
        <p:txBody>
          <a:bodyPr/>
          <a:lstStyle/>
          <a:p>
            <a:endParaRPr lang="en-US"/>
          </a:p>
        </p:txBody>
      </p:sp>
      <p:sp>
        <p:nvSpPr>
          <p:cNvPr id="29698" name="Segnaposto piè di pagina 4"/>
          <p:cNvSpPr>
            <a:spLocks noGrp="1"/>
          </p:cNvSpPr>
          <p:nvPr>
            <p:ph type="ftr" sz="quarter" idx="11"/>
          </p:nvPr>
        </p:nvSpPr>
        <p:spPr bwMode="auto">
          <a:noFill/>
          <a:ln>
            <a:miter lim="800000"/>
            <a:headEnd/>
            <a:tailEnd/>
          </a:ln>
        </p:spPr>
        <p:txBody>
          <a:bodyPr/>
          <a:lstStyle/>
          <a:p>
            <a:r>
              <a:rPr lang="en-GB" smtClean="0"/>
              <a:t>Translate - Sapienza University of Rome 14 May 2014</a:t>
            </a:r>
            <a:endParaRPr lang="it-IT" smtClean="0"/>
          </a:p>
        </p:txBody>
      </p:sp>
      <p:sp>
        <p:nvSpPr>
          <p:cNvPr id="6" name="Segnaposto numero diapositiva 5"/>
          <p:cNvSpPr>
            <a:spLocks noGrp="1"/>
          </p:cNvSpPr>
          <p:nvPr>
            <p:ph type="sldNum" sz="quarter" idx="12"/>
          </p:nvPr>
        </p:nvSpPr>
        <p:spPr/>
        <p:txBody>
          <a:bodyPr/>
          <a:lstStyle/>
          <a:p>
            <a:pPr>
              <a:defRPr/>
            </a:pPr>
            <a:fld id="{19E22541-6D91-4603-8500-B3B0E75B8633}" type="slidenum">
              <a:rPr lang="it-IT"/>
              <a:pPr>
                <a:defRPr/>
              </a:pPr>
              <a:t>34</a:t>
            </a:fld>
            <a:endParaRPr lang="it-IT"/>
          </a:p>
        </p:txBody>
      </p:sp>
      <p:pic>
        <p:nvPicPr>
          <p:cNvPr id="29702" name="Segnaposto contenuto 6" descr="Fig 3 -PDW 300dpi.jpg"/>
          <p:cNvPicPr>
            <a:picLocks noGrp="1" noChangeAspect="1"/>
          </p:cNvPicPr>
          <p:nvPr>
            <p:ph idx="4294967295"/>
          </p:nvPr>
        </p:nvPicPr>
        <p:blipFill>
          <a:blip r:embed="rId3" cstate="print"/>
          <a:srcRect/>
          <a:stretch>
            <a:fillRect/>
          </a:stretch>
        </p:blipFill>
        <p:spPr>
          <a:xfrm>
            <a:off x="0" y="1398588"/>
            <a:ext cx="9144000" cy="3778250"/>
          </a:xfrm>
        </p:spPr>
      </p:pic>
      <p:sp>
        <p:nvSpPr>
          <p:cNvPr id="8" name="Segnaposto numero diapositiva 3"/>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25021B14-A7D1-43AF-BE37-F640BE1FCB44}" type="slidenum">
              <a:rPr lang="it-IT" sz="1200">
                <a:solidFill>
                  <a:schemeClr val="tx1">
                    <a:tint val="75000"/>
                  </a:schemeClr>
                </a:solidFill>
                <a:latin typeface="+mn-lt"/>
                <a:cs typeface="+mn-cs"/>
              </a:rPr>
              <a:pPr algn="r" fontAlgn="auto">
                <a:spcBef>
                  <a:spcPts val="0"/>
                </a:spcBef>
                <a:spcAft>
                  <a:spcPts val="0"/>
                </a:spcAft>
                <a:defRPr/>
              </a:pPr>
              <a:t>34</a:t>
            </a:fld>
            <a:endParaRPr lang="it-IT" sz="1200">
              <a:solidFill>
                <a:schemeClr val="tx1">
                  <a:tint val="75000"/>
                </a:schemeClr>
              </a:solidFill>
              <a:latin typeface="+mn-lt"/>
              <a:cs typeface="+mn-cs"/>
            </a:endParaRPr>
          </a:p>
        </p:txBody>
      </p:sp>
      <p:sp>
        <p:nvSpPr>
          <p:cNvPr id="29701" name="Segnaposto numero diapositiva 5"/>
          <p:cNvSpPr txBox="1">
            <a:spLocks noGrp="1"/>
          </p:cNvSpPr>
          <p:nvPr/>
        </p:nvSpPr>
        <p:spPr bwMode="auto">
          <a:xfrm>
            <a:off x="8345488" y="6384925"/>
            <a:ext cx="341312" cy="365125"/>
          </a:xfrm>
          <a:prstGeom prst="rect">
            <a:avLst/>
          </a:prstGeom>
          <a:noFill/>
          <a:ln w="9525">
            <a:noFill/>
            <a:miter lim="800000"/>
            <a:headEnd/>
            <a:tailEnd/>
          </a:ln>
        </p:spPr>
        <p:txBody>
          <a:bodyPr anchor="ctr"/>
          <a:lstStyle/>
          <a:p>
            <a:pPr algn="r"/>
            <a:endParaRPr lang="en-US" sz="1200">
              <a:solidFill>
                <a:srgbClr val="EAEAEA"/>
              </a:solidFill>
              <a:latin typeface="Calibri" pitchFamily="34"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olo 7"/>
          <p:cNvSpPr>
            <a:spLocks noGrp="1"/>
          </p:cNvSpPr>
          <p:nvPr>
            <p:ph type="title"/>
          </p:nvPr>
        </p:nvSpPr>
        <p:spPr/>
        <p:txBody>
          <a:bodyPr/>
          <a:lstStyle/>
          <a:p>
            <a:endParaRPr lang="en-US"/>
          </a:p>
        </p:txBody>
      </p:sp>
      <p:sp>
        <p:nvSpPr>
          <p:cNvPr id="30722" name="Segnaposto piè di pagina 4"/>
          <p:cNvSpPr>
            <a:spLocks noGrp="1"/>
          </p:cNvSpPr>
          <p:nvPr>
            <p:ph type="ftr" sz="quarter" idx="11"/>
          </p:nvPr>
        </p:nvSpPr>
        <p:spPr bwMode="auto">
          <a:noFill/>
          <a:ln>
            <a:miter lim="800000"/>
            <a:headEnd/>
            <a:tailEnd/>
          </a:ln>
        </p:spPr>
        <p:txBody>
          <a:bodyPr/>
          <a:lstStyle/>
          <a:p>
            <a:r>
              <a:rPr lang="en-GB" smtClean="0"/>
              <a:t>Translate - Sapienza University of Rome 14 May 2014</a:t>
            </a:r>
            <a:endParaRPr lang="it-IT" smtClean="0"/>
          </a:p>
        </p:txBody>
      </p:sp>
      <p:sp>
        <p:nvSpPr>
          <p:cNvPr id="6" name="Segnaposto numero diapositiva 5"/>
          <p:cNvSpPr>
            <a:spLocks noGrp="1"/>
          </p:cNvSpPr>
          <p:nvPr>
            <p:ph type="sldNum" sz="quarter" idx="12"/>
          </p:nvPr>
        </p:nvSpPr>
        <p:spPr/>
        <p:txBody>
          <a:bodyPr/>
          <a:lstStyle/>
          <a:p>
            <a:pPr>
              <a:defRPr/>
            </a:pPr>
            <a:fld id="{AF77EACC-8C10-4A61-AEBD-CECEB1D8D566}" type="slidenum">
              <a:rPr lang="it-IT"/>
              <a:pPr>
                <a:defRPr/>
              </a:pPr>
              <a:t>35</a:t>
            </a:fld>
            <a:endParaRPr lang="it-IT"/>
          </a:p>
        </p:txBody>
      </p:sp>
      <p:sp>
        <p:nvSpPr>
          <p:cNvPr id="7" name="Segnaposto numero diapositiva 3"/>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7D7C78A8-0C4A-4798-AF63-B4D447FF1A19}" type="slidenum">
              <a:rPr lang="it-IT" sz="1200">
                <a:solidFill>
                  <a:schemeClr val="tx1">
                    <a:tint val="75000"/>
                  </a:schemeClr>
                </a:solidFill>
                <a:latin typeface="+mn-lt"/>
                <a:cs typeface="+mn-cs"/>
              </a:rPr>
              <a:pPr algn="r" fontAlgn="auto">
                <a:spcBef>
                  <a:spcPts val="0"/>
                </a:spcBef>
                <a:spcAft>
                  <a:spcPts val="0"/>
                </a:spcAft>
                <a:defRPr/>
              </a:pPr>
              <a:t>35</a:t>
            </a:fld>
            <a:endParaRPr lang="it-IT" sz="1200">
              <a:solidFill>
                <a:schemeClr val="tx1">
                  <a:tint val="75000"/>
                </a:schemeClr>
              </a:solidFill>
              <a:latin typeface="+mn-lt"/>
              <a:cs typeface="+mn-cs"/>
            </a:endParaRPr>
          </a:p>
        </p:txBody>
      </p:sp>
      <p:sp>
        <p:nvSpPr>
          <p:cNvPr id="30725" name="Segnaposto numero diapositiva 5"/>
          <p:cNvSpPr txBox="1">
            <a:spLocks noGrp="1"/>
          </p:cNvSpPr>
          <p:nvPr/>
        </p:nvSpPr>
        <p:spPr bwMode="auto">
          <a:xfrm>
            <a:off x="8288338" y="6394450"/>
            <a:ext cx="398462" cy="365125"/>
          </a:xfrm>
          <a:prstGeom prst="rect">
            <a:avLst/>
          </a:prstGeom>
          <a:noFill/>
          <a:ln w="9525">
            <a:noFill/>
            <a:miter lim="800000"/>
            <a:headEnd/>
            <a:tailEnd/>
          </a:ln>
        </p:spPr>
        <p:txBody>
          <a:bodyPr anchor="ctr"/>
          <a:lstStyle/>
          <a:p>
            <a:pPr algn="r"/>
            <a:endParaRPr lang="en-US" sz="1200">
              <a:solidFill>
                <a:srgbClr val="EAEAEA"/>
              </a:solidFill>
              <a:latin typeface="Calibri" pitchFamily="34" charset="0"/>
            </a:endParaRPr>
          </a:p>
        </p:txBody>
      </p:sp>
      <p:pic>
        <p:nvPicPr>
          <p:cNvPr id="30726" name="Immagine 5" descr="49_Fioravanti_fig02.jpg"/>
          <p:cNvPicPr>
            <a:picLocks noChangeAspect="1"/>
          </p:cNvPicPr>
          <p:nvPr/>
        </p:nvPicPr>
        <p:blipFill>
          <a:blip r:embed="rId3" cstate="print"/>
          <a:srcRect/>
          <a:stretch>
            <a:fillRect/>
          </a:stretch>
        </p:blipFill>
        <p:spPr bwMode="auto">
          <a:xfrm>
            <a:off x="0" y="922338"/>
            <a:ext cx="9144000" cy="5380037"/>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en-US"/>
          </a:p>
        </p:txBody>
      </p:sp>
      <p:sp>
        <p:nvSpPr>
          <p:cNvPr id="3" name="Segnaposto contenuto 2"/>
          <p:cNvSpPr>
            <a:spLocks noGrp="1"/>
          </p:cNvSpPr>
          <p:nvPr>
            <p:ph idx="1"/>
          </p:nvPr>
        </p:nvSpPr>
        <p:spPr/>
        <p:txBody>
          <a:bodyPr/>
          <a:lstStyle/>
          <a:p>
            <a:endParaRPr lang="en-US"/>
          </a:p>
        </p:txBody>
      </p:sp>
      <p:sp>
        <p:nvSpPr>
          <p:cNvPr id="4" name="Segnaposto piè di pagina 3"/>
          <p:cNvSpPr>
            <a:spLocks noGrp="1"/>
          </p:cNvSpPr>
          <p:nvPr>
            <p:ph type="ftr" sz="quarter" idx="11"/>
          </p:nvPr>
        </p:nvSpPr>
        <p:spPr>
          <a:xfrm>
            <a:off x="1219200" y="6146800"/>
            <a:ext cx="3557516" cy="457200"/>
          </a:xfrm>
        </p:spPr>
        <p:txBody>
          <a:bodyPr/>
          <a:lstStyle/>
          <a:p>
            <a:pPr>
              <a:defRPr/>
            </a:pPr>
            <a:r>
              <a:rPr lang="en-GB" dirty="0" smtClean="0"/>
              <a:t>Translate - Sapienza University of Rome 14 May 2014</a:t>
            </a:r>
            <a:endParaRPr lang="it-IT" dirty="0"/>
          </a:p>
        </p:txBody>
      </p:sp>
      <p:sp>
        <p:nvSpPr>
          <p:cNvPr id="5" name="Segnaposto numero diapositiva 4"/>
          <p:cNvSpPr>
            <a:spLocks noGrp="1"/>
          </p:cNvSpPr>
          <p:nvPr>
            <p:ph type="sldNum" sz="quarter" idx="12"/>
          </p:nvPr>
        </p:nvSpPr>
        <p:spPr/>
        <p:txBody>
          <a:bodyPr/>
          <a:lstStyle/>
          <a:p>
            <a:pPr>
              <a:defRPr/>
            </a:pPr>
            <a:r>
              <a:rPr lang="it-IT" smtClean="0"/>
              <a:t> </a:t>
            </a:r>
            <a:fld id="{A1D28718-4DD6-46E0-8EC8-E6F891216AA6}" type="slidenum">
              <a:rPr lang="it-IT" smtClean="0"/>
              <a:pPr>
                <a:defRPr/>
              </a:pPr>
              <a:t>36</a:t>
            </a:fld>
            <a:endParaRPr lang="it-IT"/>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06829" y="259447"/>
            <a:ext cx="7559675" cy="504825"/>
          </a:xfrm>
        </p:spPr>
        <p:txBody>
          <a:bodyPr/>
          <a:lstStyle/>
          <a:p>
            <a:pPr>
              <a:defRPr/>
            </a:pPr>
            <a:r>
              <a:rPr lang="en-GB" dirty="0" smtClean="0">
                <a:solidFill>
                  <a:schemeClr val="tx1"/>
                </a:solidFill>
                <a:latin typeface="+mn-lt"/>
                <a:ea typeface="+mn-ea"/>
                <a:cs typeface="+mn-cs"/>
              </a:rPr>
              <a:t>Computational design</a:t>
            </a:r>
            <a:endParaRPr lang="en-GB" dirty="0"/>
          </a:p>
        </p:txBody>
      </p:sp>
      <p:sp>
        <p:nvSpPr>
          <p:cNvPr id="6147" name="Segnaposto contenuto 2"/>
          <p:cNvSpPr>
            <a:spLocks noGrp="1"/>
          </p:cNvSpPr>
          <p:nvPr>
            <p:ph idx="1"/>
          </p:nvPr>
        </p:nvSpPr>
        <p:spPr>
          <a:xfrm>
            <a:off x="202223" y="1547550"/>
            <a:ext cx="7345974" cy="4143566"/>
          </a:xfrm>
        </p:spPr>
        <p:txBody>
          <a:bodyPr/>
          <a:lstStyle/>
          <a:p>
            <a:pPr marL="265113" indent="-265113"/>
            <a:r>
              <a:rPr lang="en-GB" sz="2200" dirty="0" smtClean="0"/>
              <a:t>People want to quantify the </a:t>
            </a:r>
            <a:r>
              <a:rPr lang="en-GB" sz="2200" dirty="0" smtClean="0">
                <a:solidFill>
                  <a:srgbClr val="FF0000"/>
                </a:solidFill>
              </a:rPr>
              <a:t>desired</a:t>
            </a:r>
            <a:r>
              <a:rPr lang="en-GB" sz="2200" dirty="0" smtClean="0"/>
              <a:t> properties, attributes and behaviours   (as humans always want to ‘quantify’ countable AND uncountable entities)</a:t>
            </a:r>
          </a:p>
          <a:p>
            <a:pPr marL="265113" indent="-265113"/>
            <a:r>
              <a:rPr lang="en-GB" sz="2200" dirty="0" smtClean="0"/>
              <a:t>A building organism, which may be considered as a </a:t>
            </a:r>
            <a:r>
              <a:rPr lang="en-GB" sz="2200" dirty="0" smtClean="0">
                <a:solidFill>
                  <a:srgbClr val="00B050"/>
                </a:solidFill>
              </a:rPr>
              <a:t>system</a:t>
            </a:r>
            <a:r>
              <a:rPr lang="en-GB" sz="2200" dirty="0" smtClean="0"/>
              <a:t>   – structured set of Spaces and Building Components </a:t>
            </a:r>
            <a:r>
              <a:rPr lang="en-GB" sz="2200" dirty="0" smtClean="0">
                <a:solidFill>
                  <a:srgbClr val="FF0000"/>
                </a:solidFill>
              </a:rPr>
              <a:t>designed</a:t>
            </a:r>
            <a:r>
              <a:rPr lang="en-GB" sz="2200" dirty="0" smtClean="0"/>
              <a:t> to satisfy certain goals</a:t>
            </a:r>
          </a:p>
          <a:p>
            <a:pPr marL="265113" indent="-265113"/>
            <a:r>
              <a:rPr lang="en-GB" sz="2200" dirty="0" smtClean="0"/>
              <a:t>This is a </a:t>
            </a:r>
            <a:r>
              <a:rPr lang="en-GB" sz="2200" dirty="0" smtClean="0">
                <a:solidFill>
                  <a:srgbClr val="00B050"/>
                </a:solidFill>
              </a:rPr>
              <a:t>systemic</a:t>
            </a:r>
            <a:r>
              <a:rPr lang="en-GB" sz="2200" dirty="0" smtClean="0"/>
              <a:t> conception of buildings that needs to be/allows to formalized/e and compute function and behaviour</a:t>
            </a:r>
          </a:p>
          <a:p>
            <a:pPr marL="265113" indent="-265113"/>
            <a:endParaRPr lang="en-GB" sz="2200" dirty="0" smtClean="0"/>
          </a:p>
        </p:txBody>
      </p:sp>
      <p:sp>
        <p:nvSpPr>
          <p:cNvPr id="6148" name="Segnaposto piè di pagina 3"/>
          <p:cNvSpPr>
            <a:spLocks noGrp="1"/>
          </p:cNvSpPr>
          <p:nvPr>
            <p:ph type="ftr" sz="quarter" idx="11"/>
          </p:nvPr>
        </p:nvSpPr>
        <p:spPr>
          <a:xfrm>
            <a:off x="1219199" y="6146800"/>
            <a:ext cx="3980597" cy="457200"/>
          </a:xfrm>
          <a:noFill/>
        </p:spPr>
        <p:txBody>
          <a:bodyPr/>
          <a:lstStyle/>
          <a:p>
            <a:r>
              <a:rPr lang="en-GB" smtClean="0"/>
              <a:t>Translate - Sapienza University of Rome 14 May 2014</a:t>
            </a:r>
            <a:endParaRPr lang="en-GB" dirty="0" smtClean="0"/>
          </a:p>
        </p:txBody>
      </p:sp>
      <p:sp>
        <p:nvSpPr>
          <p:cNvPr id="6149" name="Segnaposto numero diapositiva 4"/>
          <p:cNvSpPr>
            <a:spLocks noGrp="1"/>
          </p:cNvSpPr>
          <p:nvPr>
            <p:ph type="sldNum" sz="quarter" idx="12"/>
          </p:nvPr>
        </p:nvSpPr>
        <p:spPr>
          <a:noFill/>
        </p:spPr>
        <p:txBody>
          <a:bodyPr/>
          <a:lstStyle/>
          <a:p>
            <a:fld id="{C9872C35-8759-4029-8B5A-BC7C6F924227}" type="slidenum">
              <a:rPr lang="en-GB" smtClean="0"/>
              <a:pPr/>
              <a:t>37</a:t>
            </a:fld>
            <a:endParaRPr lang="en-GB" smtClean="0"/>
          </a:p>
        </p:txBody>
      </p:sp>
      <p:sp>
        <p:nvSpPr>
          <p:cNvPr id="6150" name="CasellaDiTesto 5"/>
          <p:cNvSpPr txBox="1">
            <a:spLocks noChangeArrowheads="1"/>
          </p:cNvSpPr>
          <p:nvPr/>
        </p:nvSpPr>
        <p:spPr bwMode="auto">
          <a:xfrm>
            <a:off x="1030166" y="1013202"/>
            <a:ext cx="3229708" cy="369332"/>
          </a:xfrm>
          <a:prstGeom prst="rect">
            <a:avLst/>
          </a:prstGeom>
          <a:noFill/>
          <a:ln w="9525">
            <a:noFill/>
            <a:miter lim="800000"/>
            <a:headEnd/>
            <a:tailEnd/>
          </a:ln>
        </p:spPr>
        <p:txBody>
          <a:bodyPr>
            <a:spAutoFit/>
          </a:bodyPr>
          <a:lstStyle/>
          <a:p>
            <a:r>
              <a:rPr lang="en-GB" dirty="0"/>
              <a:t>Why to compute?</a:t>
            </a:r>
          </a:p>
        </p:txBody>
      </p:sp>
      <p:pic>
        <p:nvPicPr>
          <p:cNvPr id="6151" name="Immagine 9" descr="cheop_tb.gif"/>
          <p:cNvPicPr>
            <a:picLocks noChangeAspect="1"/>
          </p:cNvPicPr>
          <p:nvPr/>
        </p:nvPicPr>
        <p:blipFill>
          <a:blip r:embed="rId3" cstate="print"/>
          <a:srcRect/>
          <a:stretch>
            <a:fillRect/>
          </a:stretch>
        </p:blipFill>
        <p:spPr bwMode="auto">
          <a:xfrm>
            <a:off x="7546731" y="2790684"/>
            <a:ext cx="1374531" cy="1319213"/>
          </a:xfrm>
          <a:prstGeom prst="rect">
            <a:avLst/>
          </a:prstGeom>
          <a:noFill/>
          <a:ln w="9525">
            <a:noFill/>
            <a:miter lim="800000"/>
            <a:headEnd/>
            <a:tailEnd/>
          </a:ln>
        </p:spPr>
      </p:pic>
      <p:pic>
        <p:nvPicPr>
          <p:cNvPr id="6152" name="Immagine 6" descr="cheope2.jpg"/>
          <p:cNvPicPr>
            <a:picLocks noChangeAspect="1"/>
          </p:cNvPicPr>
          <p:nvPr/>
        </p:nvPicPr>
        <p:blipFill>
          <a:blip r:embed="rId4" cstate="print"/>
          <a:srcRect/>
          <a:stretch>
            <a:fillRect/>
          </a:stretch>
        </p:blipFill>
        <p:spPr bwMode="auto">
          <a:xfrm>
            <a:off x="7438293" y="1592096"/>
            <a:ext cx="1485900" cy="1087438"/>
          </a:xfrm>
          <a:prstGeom prst="rect">
            <a:avLst/>
          </a:prstGeom>
          <a:noFill/>
          <a:ln w="9525">
            <a:noFill/>
            <a:miter lim="800000"/>
            <a:headEnd/>
            <a:tailEnd/>
          </a:ln>
        </p:spPr>
      </p:pic>
      <p:sp>
        <p:nvSpPr>
          <p:cNvPr id="8" name="Arco 7"/>
          <p:cNvSpPr/>
          <p:nvPr/>
        </p:nvSpPr>
        <p:spPr bwMode="auto">
          <a:xfrm rot="19722768">
            <a:off x="284307" y="4075517"/>
            <a:ext cx="1134208" cy="733663"/>
          </a:xfrm>
          <a:prstGeom prst="arc">
            <a:avLst>
              <a:gd name="adj1" fmla="val 16188777"/>
              <a:gd name="adj2" fmla="val 0"/>
            </a:avLst>
          </a:prstGeom>
          <a:noFill/>
          <a:ln w="9525" cap="flat" cmpd="sng" algn="ctr">
            <a:solidFill>
              <a:schemeClr val="tx1"/>
            </a:solidFill>
            <a:prstDash val="solid"/>
            <a:round/>
            <a:headEnd type="none" w="med" len="med"/>
            <a:tailEnd type="triangle" w="med" len="med"/>
          </a:ln>
          <a:effectLst/>
        </p:spPr>
        <p:txBody>
          <a:bodyPr>
            <a:spAutoFit/>
          </a:bodyPr>
          <a:lstStyle/>
          <a:p>
            <a:pPr eaLnBrk="0" hangingPunct="0">
              <a:spcBef>
                <a:spcPct val="50000"/>
              </a:spcBef>
              <a:defRPr/>
            </a:pPr>
            <a:endParaRPr lang="en-GB"/>
          </a:p>
        </p:txBody>
      </p:sp>
      <p:sp>
        <p:nvSpPr>
          <p:cNvPr id="9" name="Arco 8"/>
          <p:cNvSpPr/>
          <p:nvPr/>
        </p:nvSpPr>
        <p:spPr bwMode="auto">
          <a:xfrm rot="8546515">
            <a:off x="619446" y="3685278"/>
            <a:ext cx="1134208" cy="733663"/>
          </a:xfrm>
          <a:prstGeom prst="arc">
            <a:avLst>
              <a:gd name="adj1" fmla="val 16188777"/>
              <a:gd name="adj2" fmla="val 0"/>
            </a:avLst>
          </a:prstGeom>
          <a:noFill/>
          <a:ln w="9525" cap="flat" cmpd="sng" algn="ctr">
            <a:solidFill>
              <a:schemeClr val="tx1"/>
            </a:solidFill>
            <a:prstDash val="solid"/>
            <a:round/>
            <a:headEnd type="none" w="med" len="med"/>
            <a:tailEnd type="triangle" w="med" len="med"/>
          </a:ln>
          <a:effectLst/>
        </p:spPr>
        <p:txBody>
          <a:bodyPr>
            <a:spAutoFit/>
          </a:bodyPr>
          <a:lstStyle/>
          <a:p>
            <a:pPr eaLnBrk="0" hangingPunct="0">
              <a:spcBef>
                <a:spcPct val="50000"/>
              </a:spcBef>
              <a:defRPr/>
            </a:pPr>
            <a:endParaRPr lang="en-GB"/>
          </a:p>
        </p:txBody>
      </p:sp>
      <p:pic>
        <p:nvPicPr>
          <p:cNvPr id="6157" name="Segnaposto contenuto 5" descr="Peichl 2 300dpi gr.jpg"/>
          <p:cNvPicPr>
            <a:picLocks noChangeAspect="1"/>
          </p:cNvPicPr>
          <p:nvPr/>
        </p:nvPicPr>
        <p:blipFill>
          <a:blip r:embed="rId5" cstate="print">
            <a:lum bright="31000"/>
          </a:blip>
          <a:srcRect/>
          <a:stretch>
            <a:fillRect/>
          </a:stretch>
        </p:blipFill>
        <p:spPr bwMode="auto">
          <a:xfrm>
            <a:off x="6631236" y="4591879"/>
            <a:ext cx="2332892" cy="1314450"/>
          </a:xfrm>
          <a:prstGeom prst="rect">
            <a:avLst/>
          </a:prstGeom>
          <a:noFill/>
          <a:ln w="9525">
            <a:noFill/>
            <a:miter lim="800000"/>
            <a:headEnd/>
            <a:tailEnd/>
          </a:ln>
          <a:effectLst>
            <a:outerShdw blurRad="50800" dist="50800" dir="5400000" algn="ctr" rotWithShape="0">
              <a:srgbClr val="000000">
                <a:alpha val="74000"/>
              </a:srgbClr>
            </a:outerShdw>
          </a:effec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olo 1"/>
          <p:cNvSpPr>
            <a:spLocks noGrp="1"/>
          </p:cNvSpPr>
          <p:nvPr>
            <p:ph type="title"/>
          </p:nvPr>
        </p:nvSpPr>
        <p:spPr>
          <a:xfrm>
            <a:off x="2320118" y="274639"/>
            <a:ext cx="6366681" cy="530579"/>
          </a:xfrm>
        </p:spPr>
        <p:txBody>
          <a:bodyPr/>
          <a:lstStyle/>
          <a:p>
            <a:r>
              <a:rPr lang="en-GB" dirty="0" smtClean="0"/>
              <a:t>Computing 1° step calculation</a:t>
            </a:r>
          </a:p>
        </p:txBody>
      </p:sp>
      <p:sp>
        <p:nvSpPr>
          <p:cNvPr id="8195" name="Segnaposto piè di pagina 3"/>
          <p:cNvSpPr>
            <a:spLocks noGrp="1"/>
          </p:cNvSpPr>
          <p:nvPr>
            <p:ph type="ftr" sz="quarter" idx="11"/>
          </p:nvPr>
        </p:nvSpPr>
        <p:spPr>
          <a:xfrm>
            <a:off x="1219199" y="6146800"/>
            <a:ext cx="3762233" cy="457200"/>
          </a:xfrm>
          <a:noFill/>
        </p:spPr>
        <p:txBody>
          <a:bodyPr/>
          <a:lstStyle/>
          <a:p>
            <a:r>
              <a:rPr lang="en-GB" dirty="0" smtClean="0"/>
              <a:t>Translate - Sapienza University of Rome 14 May 2014</a:t>
            </a:r>
          </a:p>
        </p:txBody>
      </p:sp>
      <p:sp>
        <p:nvSpPr>
          <p:cNvPr id="8196" name="Segnaposto numero diapositiva 4"/>
          <p:cNvSpPr>
            <a:spLocks noGrp="1"/>
          </p:cNvSpPr>
          <p:nvPr>
            <p:ph type="sldNum" sz="quarter" idx="12"/>
          </p:nvPr>
        </p:nvSpPr>
        <p:spPr>
          <a:noFill/>
        </p:spPr>
        <p:txBody>
          <a:bodyPr/>
          <a:lstStyle/>
          <a:p>
            <a:fld id="{6CF5812C-8BE4-4FEC-8E2E-7569EDB30B0A}" type="slidenum">
              <a:rPr lang="en-GB" smtClean="0"/>
              <a:pPr/>
              <a:t>38</a:t>
            </a:fld>
            <a:endParaRPr lang="en-GB" smtClean="0"/>
          </a:p>
        </p:txBody>
      </p:sp>
      <p:pic>
        <p:nvPicPr>
          <p:cNvPr id="8197" name="Segnaposto contenuto 7" descr="800px-SAG_svg.png"/>
          <p:cNvPicPr>
            <a:picLocks noChangeAspect="1"/>
          </p:cNvPicPr>
          <p:nvPr/>
        </p:nvPicPr>
        <p:blipFill>
          <a:blip r:embed="rId3" cstate="print"/>
          <a:srcRect/>
          <a:stretch>
            <a:fillRect/>
          </a:stretch>
        </p:blipFill>
        <p:spPr bwMode="auto">
          <a:xfrm>
            <a:off x="2378320" y="900113"/>
            <a:ext cx="4406411" cy="631825"/>
          </a:xfrm>
          <a:prstGeom prst="rect">
            <a:avLst/>
          </a:prstGeom>
          <a:noFill/>
          <a:ln w="9525">
            <a:noFill/>
            <a:miter lim="800000"/>
            <a:headEnd/>
            <a:tailEnd/>
          </a:ln>
        </p:spPr>
      </p:pic>
      <p:sp>
        <p:nvSpPr>
          <p:cNvPr id="8198" name="CasellaDiTesto 6"/>
          <p:cNvSpPr txBox="1">
            <a:spLocks noChangeArrowheads="1"/>
          </p:cNvSpPr>
          <p:nvPr/>
        </p:nvSpPr>
        <p:spPr bwMode="auto">
          <a:xfrm>
            <a:off x="6664569" y="1425575"/>
            <a:ext cx="2170235" cy="923330"/>
          </a:xfrm>
          <a:prstGeom prst="rect">
            <a:avLst/>
          </a:prstGeom>
          <a:noFill/>
          <a:ln w="9525">
            <a:noFill/>
            <a:miter lim="800000"/>
            <a:headEnd/>
            <a:tailEnd/>
          </a:ln>
        </p:spPr>
        <p:txBody>
          <a:bodyPr>
            <a:spAutoFit/>
          </a:bodyPr>
          <a:lstStyle/>
          <a:p>
            <a:pPr marL="273050" indent="-273050">
              <a:buFont typeface="Arial" charset="0"/>
              <a:buChar char="•"/>
            </a:pPr>
            <a:r>
              <a:rPr lang="en-GB" dirty="0"/>
              <a:t>Data</a:t>
            </a:r>
          </a:p>
          <a:p>
            <a:pPr marL="273050" indent="-273050">
              <a:buFont typeface="Arial" charset="0"/>
              <a:buChar char="•"/>
            </a:pPr>
            <a:r>
              <a:rPr lang="en-GB" dirty="0"/>
              <a:t>Structured data</a:t>
            </a:r>
          </a:p>
          <a:p>
            <a:pPr marL="273050" indent="-273050">
              <a:buFont typeface="Arial" charset="0"/>
              <a:buChar char="•"/>
            </a:pPr>
            <a:r>
              <a:rPr lang="en-GB" dirty="0"/>
              <a:t>Concepts </a:t>
            </a:r>
          </a:p>
        </p:txBody>
      </p:sp>
      <p:pic>
        <p:nvPicPr>
          <p:cNvPr id="8199" name="Picture 3" descr="C:\Users\Gianfranco\Desktop\eCAADe09\049 Presentation\Babbage\Hollerit.bmp"/>
          <p:cNvPicPr>
            <a:picLocks noChangeAspect="1" noChangeArrowheads="1"/>
          </p:cNvPicPr>
          <p:nvPr/>
        </p:nvPicPr>
        <p:blipFill>
          <a:blip r:embed="rId4" cstate="print"/>
          <a:srcRect/>
          <a:stretch>
            <a:fillRect/>
          </a:stretch>
        </p:blipFill>
        <p:spPr bwMode="auto">
          <a:xfrm>
            <a:off x="9478813" y="1068203"/>
            <a:ext cx="1737946" cy="1598613"/>
          </a:xfrm>
          <a:prstGeom prst="rect">
            <a:avLst/>
          </a:prstGeom>
          <a:noFill/>
          <a:ln w="9525">
            <a:noFill/>
            <a:miter lim="800000"/>
            <a:headEnd/>
            <a:tailEnd/>
          </a:ln>
        </p:spPr>
      </p:pic>
      <p:pic>
        <p:nvPicPr>
          <p:cNvPr id="8200" name="Immagine 8" descr="Sumerian_26th_c_Adab.jpg"/>
          <p:cNvPicPr>
            <a:picLocks noChangeAspect="1"/>
          </p:cNvPicPr>
          <p:nvPr/>
        </p:nvPicPr>
        <p:blipFill>
          <a:blip r:embed="rId5" cstate="print"/>
          <a:srcRect/>
          <a:stretch>
            <a:fillRect/>
          </a:stretch>
        </p:blipFill>
        <p:spPr bwMode="auto">
          <a:xfrm>
            <a:off x="-209" y="0"/>
            <a:ext cx="2129842" cy="2244437"/>
          </a:xfrm>
          <a:prstGeom prst="rect">
            <a:avLst/>
          </a:prstGeom>
          <a:noFill/>
          <a:ln w="9525">
            <a:solidFill>
              <a:schemeClr val="tx1"/>
            </a:solidFill>
            <a:miter lim="800000"/>
            <a:headEnd/>
            <a:tailEnd/>
          </a:ln>
        </p:spPr>
      </p:pic>
      <p:pic>
        <p:nvPicPr>
          <p:cNvPr id="8201" name="Picture 2" descr="C:\Users\Gianfranco\Desktop\eCAADe09\049 Presentation\Babbage\CharlesBabbage.jpg"/>
          <p:cNvPicPr>
            <a:picLocks noGrp="1" noChangeAspect="1" noChangeArrowheads="1"/>
          </p:cNvPicPr>
          <p:nvPr>
            <p:ph idx="1"/>
          </p:nvPr>
        </p:nvPicPr>
        <p:blipFill>
          <a:blip r:embed="rId6" cstate="print"/>
          <a:srcRect/>
          <a:stretch>
            <a:fillRect/>
          </a:stretch>
        </p:blipFill>
        <p:spPr>
          <a:xfrm>
            <a:off x="6598628" y="4368800"/>
            <a:ext cx="1673469" cy="2147888"/>
          </a:xfrm>
          <a:noFill/>
        </p:spPr>
      </p:pic>
      <p:pic>
        <p:nvPicPr>
          <p:cNvPr id="8202" name="Immagine 10" descr="McCarthy Stanford.jpg"/>
          <p:cNvPicPr>
            <a:picLocks noChangeAspect="1"/>
          </p:cNvPicPr>
          <p:nvPr/>
        </p:nvPicPr>
        <p:blipFill>
          <a:blip r:embed="rId7" cstate="print"/>
          <a:srcRect/>
          <a:stretch>
            <a:fillRect/>
          </a:stretch>
        </p:blipFill>
        <p:spPr bwMode="auto">
          <a:xfrm>
            <a:off x="635977" y="4519614"/>
            <a:ext cx="2234712" cy="1609725"/>
          </a:xfrm>
          <a:prstGeom prst="rect">
            <a:avLst/>
          </a:prstGeom>
          <a:noFill/>
          <a:ln w="9525">
            <a:noFill/>
            <a:miter lim="800000"/>
            <a:headEnd/>
            <a:tailEnd/>
          </a:ln>
        </p:spPr>
      </p:pic>
      <p:pic>
        <p:nvPicPr>
          <p:cNvPr id="8203" name="Immagine 12" descr="Pascalina 300dpi gr.jpg"/>
          <p:cNvPicPr>
            <a:picLocks noChangeAspect="1"/>
          </p:cNvPicPr>
          <p:nvPr/>
        </p:nvPicPr>
        <p:blipFill>
          <a:blip r:embed="rId8" cstate="print"/>
          <a:srcRect/>
          <a:stretch>
            <a:fillRect/>
          </a:stretch>
        </p:blipFill>
        <p:spPr bwMode="auto">
          <a:xfrm>
            <a:off x="3726474" y="2359025"/>
            <a:ext cx="2105757" cy="1455738"/>
          </a:xfrm>
          <a:prstGeom prst="rect">
            <a:avLst/>
          </a:prstGeom>
          <a:noFill/>
          <a:ln w="9525">
            <a:noFill/>
            <a:miter lim="800000"/>
            <a:headEnd/>
            <a:tailEnd/>
          </a:ln>
        </p:spPr>
      </p:pic>
      <p:sp>
        <p:nvSpPr>
          <p:cNvPr id="8204" name="CasellaDiTesto 13"/>
          <p:cNvSpPr txBox="1">
            <a:spLocks noChangeArrowheads="1"/>
          </p:cNvSpPr>
          <p:nvPr/>
        </p:nvSpPr>
        <p:spPr bwMode="auto">
          <a:xfrm>
            <a:off x="657958" y="2986998"/>
            <a:ext cx="2192215" cy="369332"/>
          </a:xfrm>
          <a:prstGeom prst="rect">
            <a:avLst/>
          </a:prstGeom>
          <a:noFill/>
          <a:ln w="9525">
            <a:noFill/>
            <a:miter lim="800000"/>
            <a:headEnd/>
            <a:tailEnd/>
          </a:ln>
        </p:spPr>
        <p:txBody>
          <a:bodyPr>
            <a:spAutoFit/>
          </a:bodyPr>
          <a:lstStyle/>
          <a:p>
            <a:pPr algn="ctr"/>
            <a:r>
              <a:rPr lang="en-GB" b="1" dirty="0"/>
              <a:t>( </a:t>
            </a:r>
            <a:r>
              <a:rPr lang="en-GB" b="1" dirty="0">
                <a:sym typeface="Symbol" pitchFamily="18" charset="2"/>
              </a:rPr>
              <a:t>/.  </a:t>
            </a:r>
            <a:r>
              <a:rPr lang="en-GB" b="1" dirty="0"/>
              <a:t> ........... </a:t>
            </a:r>
            <a:r>
              <a:rPr lang="en-GB" b="1" dirty="0" smtClean="0"/>
              <a:t>)</a:t>
            </a:r>
          </a:p>
        </p:txBody>
      </p:sp>
      <p:pic>
        <p:nvPicPr>
          <p:cNvPr id="8205" name="Immagine 15" descr="Babbage2.jpg"/>
          <p:cNvPicPr>
            <a:picLocks noChangeAspect="1"/>
          </p:cNvPicPr>
          <p:nvPr/>
        </p:nvPicPr>
        <p:blipFill>
          <a:blip r:embed="rId9" cstate="print"/>
          <a:srcRect/>
          <a:stretch>
            <a:fillRect/>
          </a:stretch>
        </p:blipFill>
        <p:spPr bwMode="auto">
          <a:xfrm>
            <a:off x="6424246" y="2833688"/>
            <a:ext cx="1884485" cy="1447800"/>
          </a:xfrm>
          <a:prstGeom prst="rect">
            <a:avLst/>
          </a:prstGeom>
          <a:noFill/>
          <a:ln w="9525">
            <a:noFill/>
            <a:miter lim="800000"/>
            <a:headEnd/>
            <a:tailEnd/>
          </a:ln>
        </p:spPr>
      </p:pic>
      <p:pic>
        <p:nvPicPr>
          <p:cNvPr id="8206" name="Immagine 16" descr="Blaise_pascal.jpg"/>
          <p:cNvPicPr>
            <a:picLocks noChangeAspect="1"/>
          </p:cNvPicPr>
          <p:nvPr/>
        </p:nvPicPr>
        <p:blipFill>
          <a:blip r:embed="rId10" cstate="print"/>
          <a:srcRect/>
          <a:stretch>
            <a:fillRect/>
          </a:stretch>
        </p:blipFill>
        <p:spPr bwMode="auto">
          <a:xfrm>
            <a:off x="3848100" y="4103689"/>
            <a:ext cx="1736481" cy="1970087"/>
          </a:xfrm>
          <a:prstGeom prst="rect">
            <a:avLst/>
          </a:prstGeom>
          <a:noFill/>
          <a:ln w="9525">
            <a:noFill/>
            <a:miter lim="800000"/>
            <a:headEnd/>
            <a:tailEnd/>
          </a:ln>
        </p:spPr>
      </p:pic>
      <p:sp>
        <p:nvSpPr>
          <p:cNvPr id="15" name="CasellaDiTesto 14"/>
          <p:cNvSpPr txBox="1"/>
          <p:nvPr/>
        </p:nvSpPr>
        <p:spPr>
          <a:xfrm>
            <a:off x="908987" y="3530989"/>
            <a:ext cx="1584239" cy="338554"/>
          </a:xfrm>
          <a:prstGeom prst="rect">
            <a:avLst/>
          </a:prstGeom>
          <a:noFill/>
        </p:spPr>
        <p:txBody>
          <a:bodyPr wrap="square" rtlCol="0">
            <a:spAutoFit/>
          </a:bodyPr>
          <a:lstStyle/>
          <a:p>
            <a:pPr algn="ctr"/>
            <a:r>
              <a:rPr lang="en-GB" sz="1600" b="1" dirty="0" smtClean="0">
                <a:solidFill>
                  <a:schemeClr val="tx1">
                    <a:lumMod val="65000"/>
                    <a:lumOff val="35000"/>
                  </a:schemeClr>
                </a:solidFill>
              </a:rPr>
              <a:t>lisp</a:t>
            </a:r>
            <a:endParaRPr lang="en-US" dirty="0">
              <a:solidFill>
                <a:schemeClr val="tx1">
                  <a:lumMod val="65000"/>
                  <a:lumOff val="35000"/>
                </a:schemeClr>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olo 1"/>
          <p:cNvSpPr>
            <a:spLocks noGrp="1"/>
          </p:cNvSpPr>
          <p:nvPr>
            <p:ph type="title"/>
          </p:nvPr>
        </p:nvSpPr>
        <p:spPr>
          <a:xfrm>
            <a:off x="339969" y="249238"/>
            <a:ext cx="3026020" cy="606425"/>
          </a:xfrm>
        </p:spPr>
        <p:txBody>
          <a:bodyPr/>
          <a:lstStyle/>
          <a:p>
            <a:pPr algn="l"/>
            <a:r>
              <a:rPr lang="it-IT" smtClean="0"/>
              <a:t>exponential power</a:t>
            </a:r>
          </a:p>
        </p:txBody>
      </p:sp>
      <p:sp>
        <p:nvSpPr>
          <p:cNvPr id="9219" name="Segnaposto piè di pagina 3"/>
          <p:cNvSpPr>
            <a:spLocks noGrp="1"/>
          </p:cNvSpPr>
          <p:nvPr>
            <p:ph type="ftr" sz="quarter" idx="11"/>
          </p:nvPr>
        </p:nvSpPr>
        <p:spPr>
          <a:xfrm>
            <a:off x="2866292" y="6362700"/>
            <a:ext cx="3552092" cy="336550"/>
          </a:xfrm>
          <a:noFill/>
        </p:spPr>
        <p:txBody>
          <a:bodyPr/>
          <a:lstStyle/>
          <a:p>
            <a:r>
              <a:rPr lang="en-GB" smtClean="0"/>
              <a:t>Translate - Sapienza University of Rome 14 May 2014</a:t>
            </a:r>
          </a:p>
        </p:txBody>
      </p:sp>
      <p:sp>
        <p:nvSpPr>
          <p:cNvPr id="9220" name="Segnaposto numero diapositiva 4"/>
          <p:cNvSpPr>
            <a:spLocks noGrp="1"/>
          </p:cNvSpPr>
          <p:nvPr>
            <p:ph type="sldNum" sz="quarter" idx="12"/>
          </p:nvPr>
        </p:nvSpPr>
        <p:spPr>
          <a:noFill/>
        </p:spPr>
        <p:txBody>
          <a:bodyPr/>
          <a:lstStyle/>
          <a:p>
            <a:fld id="{C818487B-7706-4FC9-9E96-8AD5C958B52E}" type="slidenum">
              <a:rPr lang="en-GB" smtClean="0"/>
              <a:pPr/>
              <a:t>39</a:t>
            </a:fld>
            <a:endParaRPr lang="en-GB" smtClean="0"/>
          </a:p>
        </p:txBody>
      </p:sp>
      <p:pic>
        <p:nvPicPr>
          <p:cNvPr id="9221" name="Segnaposto contenuto 7" descr="Intel 1st chip 200dpi.jpg"/>
          <p:cNvPicPr>
            <a:picLocks noGrp="1" noChangeAspect="1"/>
          </p:cNvPicPr>
          <p:nvPr>
            <p:ph idx="1"/>
          </p:nvPr>
        </p:nvPicPr>
        <p:blipFill>
          <a:blip r:embed="rId3" cstate="print"/>
          <a:srcRect/>
          <a:stretch>
            <a:fillRect/>
          </a:stretch>
        </p:blipFill>
        <p:spPr>
          <a:xfrm>
            <a:off x="546589" y="1624013"/>
            <a:ext cx="2076450" cy="1262062"/>
          </a:xfrm>
        </p:spPr>
      </p:pic>
      <p:sp>
        <p:nvSpPr>
          <p:cNvPr id="9222" name="CasellaDiTesto 5"/>
          <p:cNvSpPr txBox="1">
            <a:spLocks noChangeArrowheads="1"/>
          </p:cNvSpPr>
          <p:nvPr/>
        </p:nvSpPr>
        <p:spPr bwMode="auto">
          <a:xfrm>
            <a:off x="1670014" y="3185472"/>
            <a:ext cx="5316415" cy="646331"/>
          </a:xfrm>
          <a:prstGeom prst="rect">
            <a:avLst/>
          </a:prstGeom>
          <a:noFill/>
          <a:ln w="9525">
            <a:noFill/>
            <a:miter lim="800000"/>
            <a:headEnd/>
            <a:tailEnd/>
          </a:ln>
        </p:spPr>
        <p:txBody>
          <a:bodyPr>
            <a:spAutoFit/>
          </a:bodyPr>
          <a:lstStyle/>
          <a:p>
            <a:r>
              <a:rPr lang="en-GB" i="1" dirty="0" smtClean="0"/>
              <a:t>“anything </a:t>
            </a:r>
            <a:r>
              <a:rPr lang="en-GB" i="1" dirty="0"/>
              <a:t>that can be expressed lexically</a:t>
            </a:r>
            <a:br>
              <a:rPr lang="en-GB" i="1" dirty="0"/>
            </a:br>
            <a:r>
              <a:rPr lang="en-GB" i="1" dirty="0"/>
              <a:t>can be computed and be used for </a:t>
            </a:r>
            <a:r>
              <a:rPr lang="en-GB" i="1" dirty="0" smtClean="0"/>
              <a:t>designing”</a:t>
            </a:r>
            <a:endParaRPr lang="en-GB" i="1" dirty="0"/>
          </a:p>
        </p:txBody>
      </p:sp>
      <p:sp>
        <p:nvSpPr>
          <p:cNvPr id="9223" name="CasellaDiTesto 6"/>
          <p:cNvSpPr txBox="1">
            <a:spLocks noChangeArrowheads="1"/>
          </p:cNvSpPr>
          <p:nvPr/>
        </p:nvSpPr>
        <p:spPr bwMode="auto">
          <a:xfrm>
            <a:off x="1644162" y="4156076"/>
            <a:ext cx="5886450" cy="369332"/>
          </a:xfrm>
          <a:prstGeom prst="rect">
            <a:avLst/>
          </a:prstGeom>
          <a:noFill/>
          <a:ln w="9525">
            <a:noFill/>
            <a:miter lim="800000"/>
            <a:headEnd/>
            <a:tailEnd/>
          </a:ln>
        </p:spPr>
        <p:txBody>
          <a:bodyPr>
            <a:spAutoFit/>
          </a:bodyPr>
          <a:lstStyle/>
          <a:p>
            <a:r>
              <a:rPr lang="en-GB" dirty="0"/>
              <a:t>limitations  and ambiguities of all formal systems</a:t>
            </a:r>
          </a:p>
        </p:txBody>
      </p:sp>
      <p:sp>
        <p:nvSpPr>
          <p:cNvPr id="9224" name="CasellaDiTesto 8"/>
          <p:cNvSpPr txBox="1">
            <a:spLocks noChangeArrowheads="1"/>
          </p:cNvSpPr>
          <p:nvPr/>
        </p:nvSpPr>
        <p:spPr bwMode="auto">
          <a:xfrm>
            <a:off x="1227992" y="4738689"/>
            <a:ext cx="6664569" cy="923330"/>
          </a:xfrm>
          <a:prstGeom prst="rect">
            <a:avLst/>
          </a:prstGeom>
          <a:noFill/>
          <a:ln w="9525">
            <a:noFill/>
            <a:miter lim="800000"/>
            <a:headEnd/>
            <a:tailEnd/>
          </a:ln>
        </p:spPr>
        <p:txBody>
          <a:bodyPr>
            <a:spAutoFit/>
          </a:bodyPr>
          <a:lstStyle/>
          <a:p>
            <a:pPr algn="ctr"/>
            <a:r>
              <a:rPr lang="en-GB" dirty="0"/>
              <a:t>“I saw the </a:t>
            </a:r>
            <a:r>
              <a:rPr lang="en-GB" dirty="0" smtClean="0"/>
              <a:t>man </a:t>
            </a:r>
            <a:r>
              <a:rPr lang="en-GB" dirty="0"/>
              <a:t>on the hill with the telescope” (H. Simon)</a:t>
            </a:r>
            <a:br>
              <a:rPr lang="en-GB" dirty="0"/>
            </a:br>
            <a:endParaRPr lang="en-GB" dirty="0"/>
          </a:p>
          <a:p>
            <a:pPr algn="ctr"/>
            <a:r>
              <a:rPr lang="en-GB" dirty="0"/>
              <a:t>BUT</a:t>
            </a:r>
          </a:p>
        </p:txBody>
      </p:sp>
      <p:pic>
        <p:nvPicPr>
          <p:cNvPr id="9225" name="Picture 4" descr="C:\Users\Gianfranco\Desktop\eCAADe09\049 Presentation\Babbage\Computin history.bmp"/>
          <p:cNvPicPr>
            <a:picLocks noChangeAspect="1" noChangeArrowheads="1"/>
          </p:cNvPicPr>
          <p:nvPr/>
        </p:nvPicPr>
        <p:blipFill>
          <a:blip r:embed="rId4" cstate="print"/>
          <a:srcRect/>
          <a:stretch>
            <a:fillRect/>
          </a:stretch>
        </p:blipFill>
        <p:spPr bwMode="auto">
          <a:xfrm>
            <a:off x="6098931" y="58738"/>
            <a:ext cx="2979127" cy="2927350"/>
          </a:xfrm>
          <a:prstGeom prst="rect">
            <a:avLst/>
          </a:prstGeom>
          <a:noFill/>
          <a:ln w="9525">
            <a:noFill/>
            <a:miter lim="800000"/>
            <a:headEnd/>
            <a:tailEnd/>
          </a:ln>
        </p:spPr>
      </p:pic>
      <p:sp>
        <p:nvSpPr>
          <p:cNvPr id="9226" name="CasellaDiTesto 9"/>
          <p:cNvSpPr txBox="1">
            <a:spLocks noChangeArrowheads="1"/>
          </p:cNvSpPr>
          <p:nvPr/>
        </p:nvSpPr>
        <p:spPr bwMode="auto">
          <a:xfrm>
            <a:off x="372208" y="903289"/>
            <a:ext cx="2335823" cy="369332"/>
          </a:xfrm>
          <a:prstGeom prst="rect">
            <a:avLst/>
          </a:prstGeom>
          <a:noFill/>
          <a:ln w="9525">
            <a:noFill/>
            <a:miter lim="800000"/>
            <a:headEnd/>
            <a:tailEnd/>
          </a:ln>
        </p:spPr>
        <p:txBody>
          <a:bodyPr>
            <a:spAutoFit/>
          </a:bodyPr>
          <a:lstStyle/>
          <a:p>
            <a:r>
              <a:rPr lang="en-GB"/>
              <a:t>8-16-32-64- ...bits</a:t>
            </a:r>
          </a:p>
        </p:txBody>
      </p:sp>
      <p:pic>
        <p:nvPicPr>
          <p:cNvPr id="9227" name="Immagine 10" descr="Intel 2 200dpi co.jpg"/>
          <p:cNvPicPr>
            <a:picLocks noChangeAspect="1"/>
          </p:cNvPicPr>
          <p:nvPr/>
        </p:nvPicPr>
        <p:blipFill>
          <a:blip r:embed="rId5" cstate="print"/>
          <a:srcRect/>
          <a:stretch>
            <a:fillRect/>
          </a:stretch>
        </p:blipFill>
        <p:spPr bwMode="auto">
          <a:xfrm>
            <a:off x="3376247" y="71438"/>
            <a:ext cx="2653812" cy="289560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olo 1"/>
          <p:cNvSpPr>
            <a:spLocks noGrp="1"/>
          </p:cNvSpPr>
          <p:nvPr>
            <p:ph type="title"/>
          </p:nvPr>
        </p:nvSpPr>
        <p:spPr/>
        <p:txBody>
          <a:bodyPr/>
          <a:lstStyle/>
          <a:p>
            <a:r>
              <a:rPr lang="en-US" dirty="0" smtClean="0">
                <a:solidFill>
                  <a:srgbClr val="000000"/>
                </a:solidFill>
              </a:rPr>
              <a:t>Design – design activity</a:t>
            </a:r>
          </a:p>
        </p:txBody>
      </p:sp>
      <p:sp>
        <p:nvSpPr>
          <p:cNvPr id="18434" name="Segnaposto contenuto 2"/>
          <p:cNvSpPr>
            <a:spLocks noGrp="1"/>
          </p:cNvSpPr>
          <p:nvPr>
            <p:ph idx="1"/>
          </p:nvPr>
        </p:nvSpPr>
        <p:spPr>
          <a:xfrm>
            <a:off x="1405719" y="1179384"/>
            <a:ext cx="5117911" cy="3024116"/>
          </a:xfrm>
        </p:spPr>
        <p:txBody>
          <a:bodyPr/>
          <a:lstStyle/>
          <a:p>
            <a:r>
              <a:rPr lang="en-GB" dirty="0" smtClean="0"/>
              <a:t>An activity related to the future</a:t>
            </a:r>
          </a:p>
          <a:p>
            <a:r>
              <a:rPr lang="en-GB" dirty="0" smtClean="0"/>
              <a:t>to define in advance:</a:t>
            </a:r>
          </a:p>
          <a:p>
            <a:pPr lvl="1"/>
            <a:r>
              <a:rPr lang="en-GB" dirty="0" smtClean="0"/>
              <a:t>Forms</a:t>
            </a:r>
          </a:p>
          <a:p>
            <a:pPr lvl="1"/>
            <a:r>
              <a:rPr lang="en-GB" dirty="0" smtClean="0"/>
              <a:t>Meanings </a:t>
            </a:r>
          </a:p>
          <a:p>
            <a:pPr lvl="1"/>
            <a:r>
              <a:rPr lang="en-GB" dirty="0" smtClean="0"/>
              <a:t>Performances</a:t>
            </a:r>
          </a:p>
          <a:p>
            <a:r>
              <a:rPr lang="en-GB" dirty="0" smtClean="0"/>
              <a:t>to Model</a:t>
            </a:r>
          </a:p>
          <a:p>
            <a:r>
              <a:rPr lang="en-GB" dirty="0" smtClean="0"/>
              <a:t>to Process  </a:t>
            </a:r>
          </a:p>
          <a:p>
            <a:endParaRPr lang="en-GB" dirty="0" smtClean="0"/>
          </a:p>
          <a:p>
            <a:endParaRPr lang="en-GB" dirty="0" smtClean="0"/>
          </a:p>
        </p:txBody>
      </p:sp>
      <p:sp>
        <p:nvSpPr>
          <p:cNvPr id="4" name="Segnaposto numero diapositiva 3"/>
          <p:cNvSpPr>
            <a:spLocks noGrp="1"/>
          </p:cNvSpPr>
          <p:nvPr>
            <p:ph type="sldNum" sz="quarter" idx="12"/>
          </p:nvPr>
        </p:nvSpPr>
        <p:spPr/>
        <p:txBody>
          <a:bodyPr/>
          <a:lstStyle/>
          <a:p>
            <a:pPr>
              <a:defRPr/>
            </a:pPr>
            <a:fld id="{5658D325-6FA1-4AB4-81E0-9CC6C7EDBB0E}" type="slidenum">
              <a:rPr lang="it-IT" sz="1400"/>
              <a:pPr>
                <a:defRPr/>
              </a:pPr>
              <a:t>4</a:t>
            </a:fld>
            <a:endParaRPr lang="it-IT" sz="1400" dirty="0"/>
          </a:p>
        </p:txBody>
      </p:sp>
      <p:grpSp>
        <p:nvGrpSpPr>
          <p:cNvPr id="5" name="Group 6"/>
          <p:cNvGrpSpPr>
            <a:grpSpLocks/>
          </p:cNvGrpSpPr>
          <p:nvPr/>
        </p:nvGrpSpPr>
        <p:grpSpPr bwMode="auto">
          <a:xfrm rot="5400000">
            <a:off x="990600" y="5045104"/>
            <a:ext cx="914400" cy="228600"/>
            <a:chOff x="528" y="3744"/>
            <a:chExt cx="576" cy="144"/>
          </a:xfrm>
        </p:grpSpPr>
        <p:sp>
          <p:nvSpPr>
            <p:cNvPr id="6" name="Oval 7"/>
            <p:cNvSpPr>
              <a:spLocks noChangeArrowheads="1"/>
            </p:cNvSpPr>
            <p:nvPr/>
          </p:nvSpPr>
          <p:spPr bwMode="auto">
            <a:xfrm>
              <a:off x="528" y="3744"/>
              <a:ext cx="144" cy="144"/>
            </a:xfrm>
            <a:prstGeom prst="ellipse">
              <a:avLst/>
            </a:prstGeom>
            <a:solidFill>
              <a:schemeClr val="accent1"/>
            </a:solidFill>
            <a:ln w="9525">
              <a:solidFill>
                <a:srgbClr val="C00000"/>
              </a:solidFill>
              <a:round/>
              <a:headEnd/>
              <a:tailEnd/>
            </a:ln>
            <a:effectLst/>
          </p:spPr>
          <p:txBody>
            <a:bodyPr wrap="none" anchor="ctr"/>
            <a:lstStyle/>
            <a:p>
              <a:pPr fontAlgn="auto">
                <a:spcBef>
                  <a:spcPts val="0"/>
                </a:spcBef>
                <a:spcAft>
                  <a:spcPts val="0"/>
                </a:spcAft>
                <a:defRPr/>
              </a:pPr>
              <a:endParaRPr lang="it-IT">
                <a:ln>
                  <a:solidFill>
                    <a:sysClr val="windowText" lastClr="000000"/>
                  </a:solidFill>
                </a:ln>
                <a:solidFill>
                  <a:sysClr val="windowText" lastClr="000000"/>
                </a:solidFill>
                <a:latin typeface="+mn-lt"/>
              </a:endParaRPr>
            </a:p>
          </p:txBody>
        </p:sp>
        <p:sp>
          <p:nvSpPr>
            <p:cNvPr id="7" name="Oval 8"/>
            <p:cNvSpPr>
              <a:spLocks noChangeArrowheads="1"/>
            </p:cNvSpPr>
            <p:nvPr/>
          </p:nvSpPr>
          <p:spPr bwMode="auto">
            <a:xfrm>
              <a:off x="960" y="3744"/>
              <a:ext cx="144" cy="144"/>
            </a:xfrm>
            <a:prstGeom prst="ellipse">
              <a:avLst/>
            </a:prstGeom>
            <a:solidFill>
              <a:schemeClr val="accent1"/>
            </a:solidFill>
            <a:ln w="9525">
              <a:solidFill>
                <a:srgbClr val="C00000"/>
              </a:solidFill>
              <a:round/>
              <a:headEnd/>
              <a:tailEnd/>
            </a:ln>
            <a:effectLst/>
          </p:spPr>
          <p:txBody>
            <a:bodyPr wrap="none" anchor="ctr"/>
            <a:lstStyle/>
            <a:p>
              <a:pPr fontAlgn="auto">
                <a:spcBef>
                  <a:spcPts val="0"/>
                </a:spcBef>
                <a:spcAft>
                  <a:spcPts val="0"/>
                </a:spcAft>
                <a:defRPr/>
              </a:pPr>
              <a:endParaRPr lang="it-IT">
                <a:ln>
                  <a:solidFill>
                    <a:sysClr val="windowText" lastClr="000000"/>
                  </a:solidFill>
                </a:ln>
                <a:solidFill>
                  <a:sysClr val="windowText" lastClr="000000"/>
                </a:solidFill>
                <a:latin typeface="+mn-lt"/>
              </a:endParaRPr>
            </a:p>
          </p:txBody>
        </p:sp>
        <p:cxnSp>
          <p:nvCxnSpPr>
            <p:cNvPr id="8" name="AutoShape 9"/>
            <p:cNvCxnSpPr>
              <a:cxnSpLocks noChangeShapeType="1"/>
              <a:stCxn id="6" idx="6"/>
              <a:endCxn id="7" idx="2"/>
            </p:cNvCxnSpPr>
            <p:nvPr/>
          </p:nvCxnSpPr>
          <p:spPr bwMode="auto">
            <a:xfrm>
              <a:off x="672" y="3816"/>
              <a:ext cx="288" cy="0"/>
            </a:xfrm>
            <a:prstGeom prst="straightConnector1">
              <a:avLst/>
            </a:prstGeom>
            <a:noFill/>
            <a:ln w="19050">
              <a:solidFill>
                <a:srgbClr val="333333"/>
              </a:solidFill>
              <a:round/>
              <a:headEnd type="arrow" w="med" len="lg"/>
              <a:tailEnd type="arrow" w="med" len="lg"/>
            </a:ln>
          </p:spPr>
        </p:cxnSp>
      </p:grpSp>
      <p:grpSp>
        <p:nvGrpSpPr>
          <p:cNvPr id="9" name="Group 10"/>
          <p:cNvGrpSpPr>
            <a:grpSpLocks/>
          </p:cNvGrpSpPr>
          <p:nvPr/>
        </p:nvGrpSpPr>
        <p:grpSpPr bwMode="auto">
          <a:xfrm rot="4956178">
            <a:off x="2514600" y="4740304"/>
            <a:ext cx="1066800" cy="914400"/>
            <a:chOff x="1488" y="3552"/>
            <a:chExt cx="672" cy="576"/>
          </a:xfrm>
        </p:grpSpPr>
        <p:sp>
          <p:nvSpPr>
            <p:cNvPr id="10" name="Oval 11"/>
            <p:cNvSpPr>
              <a:spLocks noChangeArrowheads="1"/>
            </p:cNvSpPr>
            <p:nvPr/>
          </p:nvSpPr>
          <p:spPr bwMode="auto">
            <a:xfrm>
              <a:off x="1488" y="3745"/>
              <a:ext cx="144" cy="144"/>
            </a:xfrm>
            <a:prstGeom prst="ellipse">
              <a:avLst/>
            </a:prstGeom>
            <a:solidFill>
              <a:schemeClr val="accent1"/>
            </a:solidFill>
            <a:ln w="9525">
              <a:solidFill>
                <a:srgbClr val="C00000"/>
              </a:solidFill>
              <a:round/>
              <a:headEnd/>
              <a:tailEnd/>
            </a:ln>
            <a:effectLst/>
          </p:spPr>
          <p:txBody>
            <a:bodyPr wrap="none" anchor="ctr"/>
            <a:lstStyle/>
            <a:p>
              <a:pPr fontAlgn="auto">
                <a:spcBef>
                  <a:spcPts val="0"/>
                </a:spcBef>
                <a:spcAft>
                  <a:spcPts val="0"/>
                </a:spcAft>
                <a:defRPr/>
              </a:pPr>
              <a:endParaRPr lang="it-IT">
                <a:ln>
                  <a:solidFill>
                    <a:sysClr val="windowText" lastClr="000000"/>
                  </a:solidFill>
                </a:ln>
                <a:solidFill>
                  <a:sysClr val="windowText" lastClr="000000"/>
                </a:solidFill>
                <a:latin typeface="+mn-lt"/>
              </a:endParaRPr>
            </a:p>
          </p:txBody>
        </p:sp>
        <p:sp>
          <p:nvSpPr>
            <p:cNvPr id="11" name="Oval 12"/>
            <p:cNvSpPr>
              <a:spLocks noChangeArrowheads="1"/>
            </p:cNvSpPr>
            <p:nvPr/>
          </p:nvSpPr>
          <p:spPr bwMode="auto">
            <a:xfrm>
              <a:off x="1920" y="3984"/>
              <a:ext cx="144" cy="144"/>
            </a:xfrm>
            <a:prstGeom prst="ellipse">
              <a:avLst/>
            </a:prstGeom>
            <a:solidFill>
              <a:schemeClr val="accent1"/>
            </a:solidFill>
            <a:ln w="9525">
              <a:solidFill>
                <a:srgbClr val="C00000"/>
              </a:solidFill>
              <a:round/>
              <a:headEnd/>
              <a:tailEnd/>
            </a:ln>
            <a:effectLst/>
          </p:spPr>
          <p:txBody>
            <a:bodyPr wrap="none" anchor="ctr"/>
            <a:lstStyle/>
            <a:p>
              <a:pPr fontAlgn="auto">
                <a:spcBef>
                  <a:spcPts val="0"/>
                </a:spcBef>
                <a:spcAft>
                  <a:spcPts val="0"/>
                </a:spcAft>
                <a:defRPr/>
              </a:pPr>
              <a:endParaRPr lang="it-IT">
                <a:ln>
                  <a:solidFill>
                    <a:sysClr val="windowText" lastClr="000000"/>
                  </a:solidFill>
                </a:ln>
                <a:solidFill>
                  <a:sysClr val="windowText" lastClr="000000"/>
                </a:solidFill>
                <a:latin typeface="+mn-lt"/>
              </a:endParaRPr>
            </a:p>
          </p:txBody>
        </p:sp>
        <p:cxnSp>
          <p:nvCxnSpPr>
            <p:cNvPr id="12" name="AutoShape 13"/>
            <p:cNvCxnSpPr>
              <a:cxnSpLocks noChangeShapeType="1"/>
              <a:stCxn id="10" idx="5"/>
              <a:endCxn id="11" idx="2"/>
            </p:cNvCxnSpPr>
            <p:nvPr/>
          </p:nvCxnSpPr>
          <p:spPr bwMode="auto">
            <a:xfrm>
              <a:off x="1611" y="3867"/>
              <a:ext cx="309" cy="189"/>
            </a:xfrm>
            <a:prstGeom prst="straightConnector1">
              <a:avLst/>
            </a:prstGeom>
            <a:noFill/>
            <a:ln w="19050">
              <a:solidFill>
                <a:srgbClr val="333333"/>
              </a:solidFill>
              <a:round/>
              <a:headEnd type="arrow" w="med" len="lg"/>
              <a:tailEnd type="arrow" w="med" len="lg"/>
            </a:ln>
          </p:spPr>
        </p:cxnSp>
        <p:sp>
          <p:nvSpPr>
            <p:cNvPr id="13" name="Oval 14"/>
            <p:cNvSpPr>
              <a:spLocks noChangeArrowheads="1"/>
            </p:cNvSpPr>
            <p:nvPr/>
          </p:nvSpPr>
          <p:spPr bwMode="auto">
            <a:xfrm>
              <a:off x="2015" y="3552"/>
              <a:ext cx="144" cy="144"/>
            </a:xfrm>
            <a:prstGeom prst="ellipse">
              <a:avLst/>
            </a:prstGeom>
            <a:solidFill>
              <a:schemeClr val="accent1"/>
            </a:solidFill>
            <a:ln w="9525">
              <a:solidFill>
                <a:srgbClr val="C00000"/>
              </a:solidFill>
              <a:round/>
              <a:headEnd/>
              <a:tailEnd/>
            </a:ln>
            <a:effectLst/>
          </p:spPr>
          <p:txBody>
            <a:bodyPr wrap="none" anchor="ctr"/>
            <a:lstStyle/>
            <a:p>
              <a:pPr fontAlgn="auto">
                <a:spcBef>
                  <a:spcPts val="0"/>
                </a:spcBef>
                <a:spcAft>
                  <a:spcPts val="0"/>
                </a:spcAft>
                <a:defRPr/>
              </a:pPr>
              <a:endParaRPr lang="it-IT">
                <a:ln>
                  <a:solidFill>
                    <a:sysClr val="windowText" lastClr="000000"/>
                  </a:solidFill>
                </a:ln>
                <a:solidFill>
                  <a:sysClr val="windowText" lastClr="000000"/>
                </a:solidFill>
                <a:latin typeface="+mn-lt"/>
              </a:endParaRPr>
            </a:p>
          </p:txBody>
        </p:sp>
        <p:cxnSp>
          <p:nvCxnSpPr>
            <p:cNvPr id="14" name="AutoShape 15"/>
            <p:cNvCxnSpPr>
              <a:cxnSpLocks noChangeShapeType="1"/>
              <a:stCxn id="10" idx="6"/>
              <a:endCxn id="13" idx="2"/>
            </p:cNvCxnSpPr>
            <p:nvPr/>
          </p:nvCxnSpPr>
          <p:spPr bwMode="auto">
            <a:xfrm flipV="1">
              <a:off x="1632" y="3624"/>
              <a:ext cx="384" cy="192"/>
            </a:xfrm>
            <a:prstGeom prst="straightConnector1">
              <a:avLst/>
            </a:prstGeom>
            <a:noFill/>
            <a:ln w="19050">
              <a:solidFill>
                <a:srgbClr val="333333"/>
              </a:solidFill>
              <a:round/>
              <a:headEnd type="arrow" w="med" len="lg"/>
              <a:tailEnd type="arrow" w="med" len="lg"/>
            </a:ln>
          </p:spPr>
        </p:cxnSp>
      </p:grpSp>
      <p:sp>
        <p:nvSpPr>
          <p:cNvPr id="15" name="Oval 16"/>
          <p:cNvSpPr>
            <a:spLocks noChangeArrowheads="1"/>
          </p:cNvSpPr>
          <p:nvPr/>
        </p:nvSpPr>
        <p:spPr bwMode="auto">
          <a:xfrm rot="5400000">
            <a:off x="7848600" y="3978304"/>
            <a:ext cx="228600" cy="228600"/>
          </a:xfrm>
          <a:prstGeom prst="ellipse">
            <a:avLst/>
          </a:prstGeom>
          <a:solidFill>
            <a:schemeClr val="accent1"/>
          </a:solidFill>
          <a:ln w="9525">
            <a:solidFill>
              <a:srgbClr val="C00000"/>
            </a:solidFill>
            <a:round/>
            <a:headEnd/>
            <a:tailEnd/>
          </a:ln>
        </p:spPr>
        <p:txBody>
          <a:bodyPr wrap="none" anchor="ctr"/>
          <a:lstStyle/>
          <a:p>
            <a:endParaRPr lang="en-US">
              <a:latin typeface="Calibri" pitchFamily="34" charset="0"/>
            </a:endParaRPr>
          </a:p>
        </p:txBody>
      </p:sp>
      <p:sp>
        <p:nvSpPr>
          <p:cNvPr id="16" name="Oval 17"/>
          <p:cNvSpPr>
            <a:spLocks noChangeArrowheads="1"/>
          </p:cNvSpPr>
          <p:nvPr/>
        </p:nvSpPr>
        <p:spPr bwMode="auto">
          <a:xfrm rot="5400000">
            <a:off x="7239000" y="4664104"/>
            <a:ext cx="228600" cy="228600"/>
          </a:xfrm>
          <a:prstGeom prst="ellipse">
            <a:avLst/>
          </a:prstGeom>
          <a:solidFill>
            <a:schemeClr val="accent1"/>
          </a:solidFill>
          <a:ln w="9525">
            <a:solidFill>
              <a:srgbClr val="C00000"/>
            </a:solidFill>
            <a:round/>
            <a:headEnd/>
            <a:tailEnd/>
          </a:ln>
        </p:spPr>
        <p:txBody>
          <a:bodyPr wrap="none" anchor="ctr"/>
          <a:lstStyle/>
          <a:p>
            <a:endParaRPr lang="en-US">
              <a:solidFill>
                <a:schemeClr val="bg1"/>
              </a:solidFill>
              <a:latin typeface="Calibri" pitchFamily="34" charset="0"/>
            </a:endParaRPr>
          </a:p>
        </p:txBody>
      </p:sp>
      <p:cxnSp>
        <p:nvCxnSpPr>
          <p:cNvPr id="17" name="AutoShape 18"/>
          <p:cNvCxnSpPr>
            <a:cxnSpLocks noChangeShapeType="1"/>
            <a:stCxn id="15" idx="5"/>
            <a:endCxn id="16" idx="2"/>
          </p:cNvCxnSpPr>
          <p:nvPr/>
        </p:nvCxnSpPr>
        <p:spPr bwMode="auto">
          <a:xfrm flipH="1">
            <a:off x="7353300" y="4171979"/>
            <a:ext cx="528638" cy="492125"/>
          </a:xfrm>
          <a:prstGeom prst="straightConnector1">
            <a:avLst/>
          </a:prstGeom>
          <a:noFill/>
          <a:ln w="19050">
            <a:solidFill>
              <a:srgbClr val="333333"/>
            </a:solidFill>
            <a:round/>
            <a:headEnd type="arrow" w="med" len="lg"/>
            <a:tailEnd type="arrow" w="med" len="lg"/>
          </a:ln>
        </p:spPr>
      </p:cxnSp>
      <p:sp>
        <p:nvSpPr>
          <p:cNvPr id="18" name="Oval 19"/>
          <p:cNvSpPr>
            <a:spLocks noChangeArrowheads="1"/>
          </p:cNvSpPr>
          <p:nvPr/>
        </p:nvSpPr>
        <p:spPr bwMode="auto">
          <a:xfrm rot="5400000">
            <a:off x="8458200" y="4740304"/>
            <a:ext cx="228600" cy="228600"/>
          </a:xfrm>
          <a:prstGeom prst="ellipse">
            <a:avLst/>
          </a:prstGeom>
          <a:solidFill>
            <a:schemeClr val="accent1"/>
          </a:solidFill>
          <a:ln w="9525">
            <a:solidFill>
              <a:srgbClr val="C00000"/>
            </a:solidFill>
            <a:round/>
            <a:headEnd/>
            <a:tailEnd/>
          </a:ln>
        </p:spPr>
        <p:txBody>
          <a:bodyPr wrap="none" anchor="ctr"/>
          <a:lstStyle/>
          <a:p>
            <a:endParaRPr lang="en-US">
              <a:latin typeface="Calibri" pitchFamily="34" charset="0"/>
            </a:endParaRPr>
          </a:p>
        </p:txBody>
      </p:sp>
      <p:cxnSp>
        <p:nvCxnSpPr>
          <p:cNvPr id="19" name="AutoShape 20"/>
          <p:cNvCxnSpPr>
            <a:cxnSpLocks noChangeShapeType="1"/>
            <a:stCxn id="15" idx="7"/>
            <a:endCxn id="18" idx="2"/>
          </p:cNvCxnSpPr>
          <p:nvPr/>
        </p:nvCxnSpPr>
        <p:spPr bwMode="auto">
          <a:xfrm>
            <a:off x="8042275" y="4171979"/>
            <a:ext cx="530225" cy="568325"/>
          </a:xfrm>
          <a:prstGeom prst="straightConnector1">
            <a:avLst/>
          </a:prstGeom>
          <a:noFill/>
          <a:ln w="19050">
            <a:solidFill>
              <a:srgbClr val="333333"/>
            </a:solidFill>
            <a:round/>
            <a:headEnd type="arrow" w="med" len="lg"/>
            <a:tailEnd type="none" w="med" len="lg"/>
          </a:ln>
        </p:spPr>
      </p:cxnSp>
      <p:sp>
        <p:nvSpPr>
          <p:cNvPr id="20" name="Oval 21"/>
          <p:cNvSpPr>
            <a:spLocks noChangeArrowheads="1"/>
          </p:cNvSpPr>
          <p:nvPr/>
        </p:nvSpPr>
        <p:spPr bwMode="auto">
          <a:xfrm rot="5400000">
            <a:off x="7924800" y="4740304"/>
            <a:ext cx="228600" cy="228600"/>
          </a:xfrm>
          <a:prstGeom prst="ellipse">
            <a:avLst/>
          </a:prstGeom>
          <a:solidFill>
            <a:schemeClr val="accent1"/>
          </a:solidFill>
          <a:ln w="9525">
            <a:solidFill>
              <a:srgbClr val="C00000"/>
            </a:solidFill>
            <a:round/>
            <a:headEnd/>
            <a:tailEnd/>
          </a:ln>
          <a:effectLst/>
        </p:spPr>
        <p:txBody>
          <a:bodyPr wrap="none" anchor="ctr"/>
          <a:lstStyle/>
          <a:p>
            <a:pPr fontAlgn="auto">
              <a:spcBef>
                <a:spcPts val="0"/>
              </a:spcBef>
              <a:spcAft>
                <a:spcPts val="0"/>
              </a:spcAft>
              <a:defRPr/>
            </a:pPr>
            <a:endParaRPr lang="it-IT">
              <a:ln>
                <a:solidFill>
                  <a:sysClr val="windowText" lastClr="000000"/>
                </a:solidFill>
              </a:ln>
              <a:solidFill>
                <a:sysClr val="windowText" lastClr="000000"/>
              </a:solidFill>
              <a:latin typeface="+mn-lt"/>
            </a:endParaRPr>
          </a:p>
        </p:txBody>
      </p:sp>
      <p:cxnSp>
        <p:nvCxnSpPr>
          <p:cNvPr id="21" name="AutoShape 22"/>
          <p:cNvCxnSpPr>
            <a:cxnSpLocks noChangeShapeType="1"/>
            <a:stCxn id="15" idx="6"/>
            <a:endCxn id="20" idx="2"/>
          </p:cNvCxnSpPr>
          <p:nvPr/>
        </p:nvCxnSpPr>
        <p:spPr bwMode="auto">
          <a:xfrm>
            <a:off x="7962900" y="4206904"/>
            <a:ext cx="76200" cy="533400"/>
          </a:xfrm>
          <a:prstGeom prst="straightConnector1">
            <a:avLst/>
          </a:prstGeom>
          <a:noFill/>
          <a:ln w="19050">
            <a:solidFill>
              <a:srgbClr val="333333"/>
            </a:solidFill>
            <a:round/>
            <a:headEnd type="none" w="med" len="lg"/>
            <a:tailEnd type="arrow" w="med" len="lg"/>
          </a:ln>
        </p:spPr>
      </p:cxnSp>
      <p:sp>
        <p:nvSpPr>
          <p:cNvPr id="22" name="Oval 23"/>
          <p:cNvSpPr>
            <a:spLocks noChangeArrowheads="1"/>
          </p:cNvSpPr>
          <p:nvPr/>
        </p:nvSpPr>
        <p:spPr bwMode="auto">
          <a:xfrm rot="5400000">
            <a:off x="7848600" y="5578504"/>
            <a:ext cx="228600" cy="228600"/>
          </a:xfrm>
          <a:prstGeom prst="ellipse">
            <a:avLst/>
          </a:prstGeom>
          <a:solidFill>
            <a:schemeClr val="accent1"/>
          </a:solidFill>
          <a:ln w="9525">
            <a:solidFill>
              <a:srgbClr val="C00000"/>
            </a:solidFill>
            <a:round/>
            <a:headEnd/>
            <a:tailEnd/>
          </a:ln>
        </p:spPr>
        <p:txBody>
          <a:bodyPr wrap="none" anchor="ctr"/>
          <a:lstStyle/>
          <a:p>
            <a:endParaRPr lang="en-US">
              <a:latin typeface="Calibri" pitchFamily="34" charset="0"/>
            </a:endParaRPr>
          </a:p>
        </p:txBody>
      </p:sp>
      <p:cxnSp>
        <p:nvCxnSpPr>
          <p:cNvPr id="23" name="AutoShape 24"/>
          <p:cNvCxnSpPr>
            <a:cxnSpLocks noChangeShapeType="1"/>
            <a:stCxn id="22" idx="3"/>
            <a:endCxn id="16" idx="6"/>
          </p:cNvCxnSpPr>
          <p:nvPr/>
        </p:nvCxnSpPr>
        <p:spPr bwMode="auto">
          <a:xfrm flipH="1" flipV="1">
            <a:off x="7353300" y="4892704"/>
            <a:ext cx="528638" cy="719138"/>
          </a:xfrm>
          <a:prstGeom prst="straightConnector1">
            <a:avLst/>
          </a:prstGeom>
          <a:noFill/>
          <a:ln w="19050">
            <a:solidFill>
              <a:srgbClr val="333333"/>
            </a:solidFill>
            <a:round/>
            <a:headEnd type="arrow" w="med" len="lg"/>
            <a:tailEnd type="arrow" w="med" len="lg"/>
          </a:ln>
        </p:spPr>
      </p:cxnSp>
      <p:sp>
        <p:nvSpPr>
          <p:cNvPr id="24" name="Oval 25"/>
          <p:cNvSpPr>
            <a:spLocks noChangeArrowheads="1"/>
          </p:cNvSpPr>
          <p:nvPr/>
        </p:nvSpPr>
        <p:spPr bwMode="auto">
          <a:xfrm rot="5400000">
            <a:off x="5181600" y="4054504"/>
            <a:ext cx="228600" cy="228600"/>
          </a:xfrm>
          <a:prstGeom prst="ellipse">
            <a:avLst/>
          </a:prstGeom>
          <a:solidFill>
            <a:schemeClr val="accent1"/>
          </a:solidFill>
          <a:ln w="9525">
            <a:solidFill>
              <a:srgbClr val="C00000"/>
            </a:solidFill>
            <a:round/>
            <a:headEnd/>
            <a:tailEnd/>
          </a:ln>
        </p:spPr>
        <p:txBody>
          <a:bodyPr wrap="none" anchor="ctr"/>
          <a:lstStyle/>
          <a:p>
            <a:endParaRPr lang="en-US">
              <a:solidFill>
                <a:schemeClr val="bg1"/>
              </a:solidFill>
              <a:latin typeface="Calibri" pitchFamily="34" charset="0"/>
            </a:endParaRPr>
          </a:p>
        </p:txBody>
      </p:sp>
      <p:sp>
        <p:nvSpPr>
          <p:cNvPr id="25" name="Oval 26"/>
          <p:cNvSpPr>
            <a:spLocks noChangeArrowheads="1"/>
          </p:cNvSpPr>
          <p:nvPr/>
        </p:nvSpPr>
        <p:spPr bwMode="auto">
          <a:xfrm rot="5400000">
            <a:off x="4495800" y="4816504"/>
            <a:ext cx="228600" cy="228600"/>
          </a:xfrm>
          <a:prstGeom prst="ellipse">
            <a:avLst/>
          </a:prstGeom>
          <a:solidFill>
            <a:schemeClr val="accent1"/>
          </a:solidFill>
          <a:ln w="9525">
            <a:solidFill>
              <a:srgbClr val="C00000"/>
            </a:solidFill>
            <a:round/>
            <a:headEnd/>
            <a:tailEnd/>
          </a:ln>
        </p:spPr>
        <p:txBody>
          <a:bodyPr wrap="none" anchor="ctr"/>
          <a:lstStyle/>
          <a:p>
            <a:endParaRPr lang="en-US">
              <a:latin typeface="Calibri" pitchFamily="34" charset="0"/>
            </a:endParaRPr>
          </a:p>
        </p:txBody>
      </p:sp>
      <p:cxnSp>
        <p:nvCxnSpPr>
          <p:cNvPr id="26" name="AutoShape 27"/>
          <p:cNvCxnSpPr>
            <a:cxnSpLocks noChangeShapeType="1"/>
            <a:stCxn id="24" idx="5"/>
            <a:endCxn id="25" idx="2"/>
          </p:cNvCxnSpPr>
          <p:nvPr/>
        </p:nvCxnSpPr>
        <p:spPr bwMode="auto">
          <a:xfrm flipH="1">
            <a:off x="4610100" y="4248179"/>
            <a:ext cx="604838" cy="568325"/>
          </a:xfrm>
          <a:prstGeom prst="straightConnector1">
            <a:avLst/>
          </a:prstGeom>
          <a:noFill/>
          <a:ln w="19050">
            <a:solidFill>
              <a:srgbClr val="292929"/>
            </a:solidFill>
            <a:round/>
            <a:headEnd type="arrow" w="med" len="lg"/>
            <a:tailEnd type="arrow" w="med" len="lg"/>
          </a:ln>
        </p:spPr>
      </p:cxnSp>
      <p:sp>
        <p:nvSpPr>
          <p:cNvPr id="27" name="Oval 28"/>
          <p:cNvSpPr>
            <a:spLocks noChangeArrowheads="1"/>
          </p:cNvSpPr>
          <p:nvPr/>
        </p:nvSpPr>
        <p:spPr bwMode="auto">
          <a:xfrm rot="5400000">
            <a:off x="5791200" y="4816504"/>
            <a:ext cx="228600" cy="228600"/>
          </a:xfrm>
          <a:prstGeom prst="ellipse">
            <a:avLst/>
          </a:prstGeom>
          <a:solidFill>
            <a:schemeClr val="accent1"/>
          </a:solidFill>
          <a:ln w="9525">
            <a:solidFill>
              <a:srgbClr val="C00000"/>
            </a:solidFill>
            <a:round/>
            <a:headEnd/>
            <a:tailEnd/>
          </a:ln>
        </p:spPr>
        <p:txBody>
          <a:bodyPr wrap="none" anchor="ctr"/>
          <a:lstStyle/>
          <a:p>
            <a:endParaRPr lang="en-US">
              <a:latin typeface="Calibri" pitchFamily="34" charset="0"/>
            </a:endParaRPr>
          </a:p>
        </p:txBody>
      </p:sp>
      <p:cxnSp>
        <p:nvCxnSpPr>
          <p:cNvPr id="28" name="AutoShape 29"/>
          <p:cNvCxnSpPr>
            <a:cxnSpLocks noChangeShapeType="1"/>
            <a:stCxn id="24" idx="7"/>
            <a:endCxn id="27" idx="2"/>
          </p:cNvCxnSpPr>
          <p:nvPr/>
        </p:nvCxnSpPr>
        <p:spPr bwMode="auto">
          <a:xfrm>
            <a:off x="5375275" y="4248179"/>
            <a:ext cx="530225" cy="568325"/>
          </a:xfrm>
          <a:prstGeom prst="straightConnector1">
            <a:avLst/>
          </a:prstGeom>
          <a:noFill/>
          <a:ln w="19050">
            <a:solidFill>
              <a:srgbClr val="292929"/>
            </a:solidFill>
            <a:round/>
            <a:headEnd type="arrow" w="med" len="lg"/>
            <a:tailEnd type="arrow" w="med" len="lg"/>
          </a:ln>
        </p:spPr>
      </p:cxnSp>
      <p:sp>
        <p:nvSpPr>
          <p:cNvPr id="29" name="Oval 30"/>
          <p:cNvSpPr>
            <a:spLocks noChangeArrowheads="1"/>
          </p:cNvSpPr>
          <p:nvPr/>
        </p:nvSpPr>
        <p:spPr bwMode="auto">
          <a:xfrm rot="5400000">
            <a:off x="5148263" y="4849842"/>
            <a:ext cx="228600" cy="228600"/>
          </a:xfrm>
          <a:prstGeom prst="ellipse">
            <a:avLst/>
          </a:prstGeom>
          <a:solidFill>
            <a:schemeClr val="accent1"/>
          </a:solidFill>
          <a:ln w="9525">
            <a:solidFill>
              <a:srgbClr val="C00000"/>
            </a:solidFill>
            <a:round/>
            <a:headEnd/>
            <a:tailEnd/>
          </a:ln>
        </p:spPr>
        <p:txBody>
          <a:bodyPr wrap="none" anchor="ctr"/>
          <a:lstStyle/>
          <a:p>
            <a:endParaRPr lang="en-US">
              <a:latin typeface="Calibri" pitchFamily="34" charset="0"/>
            </a:endParaRPr>
          </a:p>
        </p:txBody>
      </p:sp>
      <p:cxnSp>
        <p:nvCxnSpPr>
          <p:cNvPr id="30" name="AutoShape 31"/>
          <p:cNvCxnSpPr>
            <a:cxnSpLocks noChangeShapeType="1"/>
            <a:stCxn id="24" idx="6"/>
            <a:endCxn id="29" idx="2"/>
          </p:cNvCxnSpPr>
          <p:nvPr/>
        </p:nvCxnSpPr>
        <p:spPr bwMode="auto">
          <a:xfrm flipH="1">
            <a:off x="5262563" y="4283104"/>
            <a:ext cx="33337" cy="566738"/>
          </a:xfrm>
          <a:prstGeom prst="straightConnector1">
            <a:avLst/>
          </a:prstGeom>
          <a:noFill/>
          <a:ln w="19050">
            <a:solidFill>
              <a:srgbClr val="1C1C1C"/>
            </a:solidFill>
            <a:round/>
            <a:headEnd type="arrow" w="med" len="lg"/>
            <a:tailEnd type="arrow" w="med" len="lg"/>
          </a:ln>
        </p:spPr>
      </p:cxnSp>
      <p:cxnSp>
        <p:nvCxnSpPr>
          <p:cNvPr id="31" name="AutoShape 33"/>
          <p:cNvCxnSpPr>
            <a:cxnSpLocks noChangeShapeType="1"/>
            <a:endCxn id="27" idx="6"/>
          </p:cNvCxnSpPr>
          <p:nvPr/>
        </p:nvCxnSpPr>
        <p:spPr bwMode="auto">
          <a:xfrm flipV="1">
            <a:off x="5375275" y="5045104"/>
            <a:ext cx="530225" cy="642938"/>
          </a:xfrm>
          <a:prstGeom prst="straightConnector1">
            <a:avLst/>
          </a:prstGeom>
          <a:noFill/>
          <a:ln w="19050">
            <a:solidFill>
              <a:srgbClr val="1C1C1C"/>
            </a:solidFill>
            <a:round/>
            <a:headEnd type="arrow" w="med" len="lg"/>
            <a:tailEnd type="arrow" w="med" len="lg"/>
          </a:ln>
        </p:spPr>
      </p:cxnSp>
      <p:cxnSp>
        <p:nvCxnSpPr>
          <p:cNvPr id="32" name="AutoShape 34"/>
          <p:cNvCxnSpPr>
            <a:cxnSpLocks noChangeShapeType="1"/>
            <a:endCxn id="29" idx="6"/>
          </p:cNvCxnSpPr>
          <p:nvPr/>
        </p:nvCxnSpPr>
        <p:spPr bwMode="auto">
          <a:xfrm flipH="1" flipV="1">
            <a:off x="5262563" y="5078442"/>
            <a:ext cx="33337" cy="576262"/>
          </a:xfrm>
          <a:prstGeom prst="straightConnector1">
            <a:avLst/>
          </a:prstGeom>
          <a:noFill/>
          <a:ln w="19050">
            <a:solidFill>
              <a:srgbClr val="1C1C1C"/>
            </a:solidFill>
            <a:round/>
            <a:headEnd type="arrow" w="med" len="lg"/>
            <a:tailEnd type="arrow" w="med" len="lg"/>
          </a:ln>
        </p:spPr>
      </p:cxnSp>
      <p:cxnSp>
        <p:nvCxnSpPr>
          <p:cNvPr id="33" name="AutoShape 35"/>
          <p:cNvCxnSpPr>
            <a:cxnSpLocks noChangeShapeType="1"/>
            <a:endCxn id="25" idx="6"/>
          </p:cNvCxnSpPr>
          <p:nvPr/>
        </p:nvCxnSpPr>
        <p:spPr bwMode="auto">
          <a:xfrm flipH="1" flipV="1">
            <a:off x="4610100" y="5045104"/>
            <a:ext cx="604838" cy="642938"/>
          </a:xfrm>
          <a:prstGeom prst="straightConnector1">
            <a:avLst/>
          </a:prstGeom>
          <a:noFill/>
          <a:ln w="19050">
            <a:solidFill>
              <a:srgbClr val="1C1C1C"/>
            </a:solidFill>
            <a:round/>
            <a:headEnd type="arrow" w="med" len="lg"/>
            <a:tailEnd type="arrow" w="med" len="lg"/>
          </a:ln>
        </p:spPr>
      </p:cxnSp>
      <p:cxnSp>
        <p:nvCxnSpPr>
          <p:cNvPr id="34" name="AutoShape 36"/>
          <p:cNvCxnSpPr>
            <a:cxnSpLocks noChangeShapeType="1"/>
          </p:cNvCxnSpPr>
          <p:nvPr/>
        </p:nvCxnSpPr>
        <p:spPr bwMode="auto">
          <a:xfrm>
            <a:off x="5410200" y="4130704"/>
            <a:ext cx="1588" cy="1600200"/>
          </a:xfrm>
          <a:prstGeom prst="curvedConnector3">
            <a:avLst>
              <a:gd name="adj1" fmla="val 48400014"/>
            </a:avLst>
          </a:prstGeom>
          <a:noFill/>
          <a:ln w="19050">
            <a:solidFill>
              <a:srgbClr val="1C1C1C"/>
            </a:solidFill>
            <a:round/>
            <a:headEnd type="arrow" w="med" len="lg"/>
            <a:tailEnd type="arrow" w="med" len="lg"/>
          </a:ln>
        </p:spPr>
      </p:cxnSp>
      <p:cxnSp>
        <p:nvCxnSpPr>
          <p:cNvPr id="35" name="AutoShape 37"/>
          <p:cNvCxnSpPr>
            <a:cxnSpLocks noChangeShapeType="1"/>
            <a:stCxn id="29" idx="4"/>
            <a:endCxn id="25" idx="0"/>
          </p:cNvCxnSpPr>
          <p:nvPr/>
        </p:nvCxnSpPr>
        <p:spPr bwMode="auto">
          <a:xfrm flipH="1" flipV="1">
            <a:off x="4724400" y="4930804"/>
            <a:ext cx="423863" cy="33338"/>
          </a:xfrm>
          <a:prstGeom prst="straightConnector1">
            <a:avLst/>
          </a:prstGeom>
          <a:noFill/>
          <a:ln w="19050">
            <a:solidFill>
              <a:srgbClr val="1C1C1C"/>
            </a:solidFill>
            <a:round/>
            <a:headEnd type="arrow" w="med" len="lg"/>
            <a:tailEnd type="arrow" w="med" len="lg"/>
          </a:ln>
        </p:spPr>
      </p:cxnSp>
      <p:cxnSp>
        <p:nvCxnSpPr>
          <p:cNvPr id="36" name="AutoShape 38"/>
          <p:cNvCxnSpPr>
            <a:cxnSpLocks noChangeShapeType="1"/>
            <a:stCxn id="27" idx="4"/>
            <a:endCxn id="29" idx="0"/>
          </p:cNvCxnSpPr>
          <p:nvPr/>
        </p:nvCxnSpPr>
        <p:spPr bwMode="auto">
          <a:xfrm flipH="1">
            <a:off x="5376863" y="4930804"/>
            <a:ext cx="414337" cy="33338"/>
          </a:xfrm>
          <a:prstGeom prst="straightConnector1">
            <a:avLst/>
          </a:prstGeom>
          <a:noFill/>
          <a:ln w="19050">
            <a:solidFill>
              <a:srgbClr val="1C1C1C"/>
            </a:solidFill>
            <a:round/>
            <a:headEnd type="arrow" w="med" len="lg"/>
            <a:tailEnd type="arrow" w="med" len="lg"/>
          </a:ln>
        </p:spPr>
      </p:cxnSp>
      <p:cxnSp>
        <p:nvCxnSpPr>
          <p:cNvPr id="37" name="AutoShape 39"/>
          <p:cNvCxnSpPr>
            <a:cxnSpLocks noChangeShapeType="1"/>
            <a:stCxn id="25" idx="3"/>
            <a:endCxn id="27" idx="2"/>
          </p:cNvCxnSpPr>
          <p:nvPr/>
        </p:nvCxnSpPr>
        <p:spPr bwMode="auto">
          <a:xfrm rot="10800000" flipH="1">
            <a:off x="4529138" y="4816504"/>
            <a:ext cx="1376362" cy="33338"/>
          </a:xfrm>
          <a:prstGeom prst="curvedConnector4">
            <a:avLst>
              <a:gd name="adj1" fmla="val 2880"/>
              <a:gd name="adj2" fmla="val 1195236"/>
            </a:avLst>
          </a:prstGeom>
          <a:noFill/>
          <a:ln w="19050">
            <a:solidFill>
              <a:srgbClr val="1C1C1C"/>
            </a:solidFill>
            <a:prstDash val="dash"/>
            <a:round/>
            <a:headEnd type="arrow" w="med" len="lg"/>
            <a:tailEnd type="arrow" w="med" len="lg"/>
          </a:ln>
        </p:spPr>
      </p:cxnSp>
      <p:cxnSp>
        <p:nvCxnSpPr>
          <p:cNvPr id="38" name="AutoShape 40"/>
          <p:cNvCxnSpPr>
            <a:cxnSpLocks noChangeShapeType="1"/>
          </p:cNvCxnSpPr>
          <p:nvPr/>
        </p:nvCxnSpPr>
        <p:spPr bwMode="auto">
          <a:xfrm flipH="1" flipV="1">
            <a:off x="7467600" y="4816504"/>
            <a:ext cx="423863" cy="33338"/>
          </a:xfrm>
          <a:prstGeom prst="straightConnector1">
            <a:avLst/>
          </a:prstGeom>
          <a:noFill/>
          <a:ln w="19050">
            <a:solidFill>
              <a:srgbClr val="333333"/>
            </a:solidFill>
            <a:round/>
            <a:headEnd type="arrow" w="med" len="lg"/>
            <a:tailEnd type="arrow" w="med" len="lg"/>
          </a:ln>
        </p:spPr>
      </p:cxnSp>
      <p:sp>
        <p:nvSpPr>
          <p:cNvPr id="40" name="Oval 32"/>
          <p:cNvSpPr>
            <a:spLocks noChangeArrowheads="1"/>
          </p:cNvSpPr>
          <p:nvPr/>
        </p:nvSpPr>
        <p:spPr bwMode="auto">
          <a:xfrm rot="5400000">
            <a:off x="5165678" y="5720687"/>
            <a:ext cx="228600" cy="228600"/>
          </a:xfrm>
          <a:prstGeom prst="ellipse">
            <a:avLst/>
          </a:prstGeom>
          <a:solidFill>
            <a:schemeClr val="accent1"/>
          </a:solidFill>
          <a:ln w="9525">
            <a:solidFill>
              <a:srgbClr val="C00000"/>
            </a:solidFill>
            <a:round/>
            <a:headEnd/>
            <a:tailEnd/>
          </a:ln>
        </p:spPr>
        <p:txBody>
          <a:bodyPr wrap="none" anchor="ctr"/>
          <a:lstStyle/>
          <a:p>
            <a:endParaRPr lang="en-US">
              <a:latin typeface="Calibri" pitchFamily="34" charset="0"/>
            </a:endParaRPr>
          </a:p>
        </p:txBody>
      </p:sp>
      <p:sp>
        <p:nvSpPr>
          <p:cNvPr id="41" name="Segnaposto piè di pagina 40"/>
          <p:cNvSpPr>
            <a:spLocks noGrp="1"/>
          </p:cNvSpPr>
          <p:nvPr>
            <p:ph type="ftr" sz="quarter" idx="11"/>
          </p:nvPr>
        </p:nvSpPr>
        <p:spPr>
          <a:xfrm>
            <a:off x="1219199" y="6146800"/>
            <a:ext cx="3505201" cy="457200"/>
          </a:xfrm>
        </p:spPr>
        <p:txBody>
          <a:bodyPr/>
          <a:lstStyle/>
          <a:p>
            <a:pPr>
              <a:defRPr/>
            </a:pPr>
            <a:r>
              <a:rPr lang="en-GB" dirty="0" smtClean="0"/>
              <a:t>Translate - </a:t>
            </a:r>
            <a:r>
              <a:rPr lang="en-GB" dirty="0" err="1" smtClean="0"/>
              <a:t>Sapienza</a:t>
            </a:r>
            <a:r>
              <a:rPr lang="en-GB" dirty="0" smtClean="0"/>
              <a:t> University of Rome 14 May 2014</a:t>
            </a:r>
            <a:endParaRPr lang="it-IT"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olo 1"/>
          <p:cNvSpPr>
            <a:spLocks noGrp="1"/>
          </p:cNvSpPr>
          <p:nvPr>
            <p:ph type="title"/>
          </p:nvPr>
        </p:nvSpPr>
        <p:spPr>
          <a:xfrm>
            <a:off x="457200" y="274639"/>
            <a:ext cx="8229600" cy="1387475"/>
          </a:xfrm>
        </p:spPr>
        <p:txBody>
          <a:bodyPr/>
          <a:lstStyle/>
          <a:p>
            <a:pPr algn="l">
              <a:defRPr/>
            </a:pPr>
            <a:r>
              <a:rPr lang="en-GB" sz="2800" dirty="0" smtClean="0">
                <a:solidFill>
                  <a:srgbClr val="FF0000"/>
                </a:solidFill>
                <a:latin typeface="+mn-lt"/>
                <a:ea typeface="+mn-ea"/>
                <a:cs typeface="+mn-cs"/>
              </a:rPr>
              <a:t>our hardware</a:t>
            </a:r>
            <a:r>
              <a:rPr lang="en-GB" sz="2800" dirty="0" smtClean="0">
                <a:solidFill>
                  <a:schemeClr val="tx1"/>
                </a:solidFill>
                <a:latin typeface="+mn-lt"/>
                <a:ea typeface="+mn-ea"/>
                <a:cs typeface="+mn-cs"/>
              </a:rPr>
              <a:t> (our senses and our mind, at least in the basic sense, the capacity to interpret sensory data) can help filters out ambiguities</a:t>
            </a:r>
            <a:endParaRPr lang="it-IT" sz="2800" dirty="0" smtClean="0"/>
          </a:p>
        </p:txBody>
      </p:sp>
      <p:sp>
        <p:nvSpPr>
          <p:cNvPr id="11267" name="Segnaposto contenuto 2"/>
          <p:cNvSpPr>
            <a:spLocks noGrp="1"/>
          </p:cNvSpPr>
          <p:nvPr>
            <p:ph idx="1"/>
          </p:nvPr>
        </p:nvSpPr>
        <p:spPr>
          <a:xfrm>
            <a:off x="577362" y="3476625"/>
            <a:ext cx="5824904" cy="1392238"/>
          </a:xfrm>
        </p:spPr>
        <p:txBody>
          <a:bodyPr/>
          <a:lstStyle/>
          <a:p>
            <a:r>
              <a:rPr lang="en-GB" smtClean="0"/>
              <a:t>“I saw the men on the hill, with the telescope”</a:t>
            </a:r>
          </a:p>
          <a:p>
            <a:endParaRPr lang="en-GB" smtClean="0"/>
          </a:p>
          <a:p>
            <a:r>
              <a:rPr lang="en-GB" smtClean="0"/>
              <a:t>“I saw the men, on the hill with the telescope”</a:t>
            </a:r>
            <a:endParaRPr lang="it-IT" smtClean="0"/>
          </a:p>
        </p:txBody>
      </p:sp>
      <p:sp>
        <p:nvSpPr>
          <p:cNvPr id="11268" name="Segnaposto piè di pagina 3"/>
          <p:cNvSpPr>
            <a:spLocks noGrp="1"/>
          </p:cNvSpPr>
          <p:nvPr>
            <p:ph type="ftr" sz="quarter" idx="11"/>
          </p:nvPr>
        </p:nvSpPr>
        <p:spPr>
          <a:noFill/>
        </p:spPr>
        <p:txBody>
          <a:bodyPr/>
          <a:lstStyle/>
          <a:p>
            <a:r>
              <a:rPr lang="en-GB" smtClean="0"/>
              <a:t>Translate - Sapienza University of Rome 14 May 2014</a:t>
            </a:r>
          </a:p>
        </p:txBody>
      </p:sp>
      <p:sp>
        <p:nvSpPr>
          <p:cNvPr id="11269" name="Segnaposto numero diapositiva 4"/>
          <p:cNvSpPr>
            <a:spLocks noGrp="1"/>
          </p:cNvSpPr>
          <p:nvPr>
            <p:ph type="sldNum" sz="quarter" idx="12"/>
          </p:nvPr>
        </p:nvSpPr>
        <p:spPr>
          <a:noFill/>
        </p:spPr>
        <p:txBody>
          <a:bodyPr/>
          <a:lstStyle/>
          <a:p>
            <a:fld id="{7FEBEC76-0259-47CD-8D9B-66E9ED58EF3E}" type="slidenum">
              <a:rPr lang="en-GB" smtClean="0"/>
              <a:pPr/>
              <a:t>40</a:t>
            </a:fld>
            <a:endParaRPr lang="en-GB" smtClean="0"/>
          </a:p>
        </p:txBody>
      </p:sp>
      <p:sp>
        <p:nvSpPr>
          <p:cNvPr id="8" name="Segnaposto contenuto 5"/>
          <p:cNvSpPr txBox="1">
            <a:spLocks/>
          </p:cNvSpPr>
          <p:nvPr/>
        </p:nvSpPr>
        <p:spPr bwMode="auto">
          <a:xfrm>
            <a:off x="446943" y="1992314"/>
            <a:ext cx="5735515" cy="701731"/>
          </a:xfrm>
          <a:prstGeom prst="rect">
            <a:avLst/>
          </a:prstGeom>
          <a:noFill/>
          <a:ln w="9525">
            <a:noFill/>
            <a:miter lim="800000"/>
            <a:headEnd/>
            <a:tailEnd/>
          </a:ln>
        </p:spPr>
        <p:txBody>
          <a:bodyPr>
            <a:spAutoFit/>
          </a:bodyPr>
          <a:lstStyle/>
          <a:p>
            <a:pPr eaLnBrk="0" hangingPunct="0">
              <a:spcBef>
                <a:spcPct val="20000"/>
              </a:spcBef>
              <a:defRPr/>
            </a:pPr>
            <a:r>
              <a:rPr lang="en-GB" kern="0" dirty="0">
                <a:latin typeface="+mn-lt"/>
                <a:cs typeface="+mn-cs"/>
              </a:rPr>
              <a:t>For a </a:t>
            </a:r>
            <a:r>
              <a:rPr lang="en-GB" kern="0" dirty="0">
                <a:solidFill>
                  <a:srgbClr val="0070C0"/>
                </a:solidFill>
                <a:latin typeface="+mn-lt"/>
                <a:cs typeface="+mn-cs"/>
              </a:rPr>
              <a:t>true</a:t>
            </a:r>
            <a:r>
              <a:rPr lang="en-GB" kern="0" dirty="0">
                <a:latin typeface="+mn-lt"/>
                <a:cs typeface="+mn-cs"/>
              </a:rPr>
              <a:t> </a:t>
            </a:r>
            <a:r>
              <a:rPr lang="en-GB" kern="0" dirty="0" err="1">
                <a:latin typeface="+mn-lt"/>
                <a:cs typeface="+mn-cs"/>
              </a:rPr>
              <a:t>A.I.</a:t>
            </a:r>
            <a:r>
              <a:rPr lang="en-GB" kern="0" dirty="0">
                <a:latin typeface="+mn-lt"/>
                <a:cs typeface="+mn-cs"/>
              </a:rPr>
              <a:t> it needs a “sensitivity capability”</a:t>
            </a:r>
          </a:p>
          <a:p>
            <a:pPr eaLnBrk="0" hangingPunct="0">
              <a:spcBef>
                <a:spcPct val="20000"/>
              </a:spcBef>
              <a:defRPr/>
            </a:pPr>
            <a:r>
              <a:rPr lang="en-GB" kern="0" dirty="0">
                <a:latin typeface="+mn-lt"/>
                <a:cs typeface="+mn-cs"/>
              </a:rPr>
              <a:t>(V. </a:t>
            </a:r>
            <a:r>
              <a:rPr lang="en-GB" kern="0" dirty="0" err="1">
                <a:latin typeface="+mn-lt"/>
                <a:cs typeface="+mn-cs"/>
              </a:rPr>
              <a:t>Tagliasco</a:t>
            </a:r>
            <a:r>
              <a:rPr lang="en-GB" kern="0" dirty="0">
                <a:latin typeface="+mn-lt"/>
                <a:cs typeface="+mn-cs"/>
              </a:rPr>
              <a:t>)</a:t>
            </a:r>
          </a:p>
        </p:txBody>
      </p:sp>
      <p:pic>
        <p:nvPicPr>
          <p:cNvPr id="11271" name="Immagine 5" descr="Simon 300dpi gr.jpg"/>
          <p:cNvPicPr>
            <a:picLocks noChangeAspect="1"/>
          </p:cNvPicPr>
          <p:nvPr/>
        </p:nvPicPr>
        <p:blipFill>
          <a:blip r:embed="rId3" cstate="print"/>
          <a:srcRect/>
          <a:stretch>
            <a:fillRect/>
          </a:stretch>
        </p:blipFill>
        <p:spPr bwMode="auto">
          <a:xfrm>
            <a:off x="6566390" y="2300288"/>
            <a:ext cx="2205403" cy="2584450"/>
          </a:xfrm>
          <a:prstGeom prst="rect">
            <a:avLst/>
          </a:prstGeom>
          <a:noFill/>
          <a:ln w="9525">
            <a:no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86609" y="409575"/>
            <a:ext cx="8675688" cy="504825"/>
          </a:xfrm>
        </p:spPr>
        <p:txBody>
          <a:bodyPr/>
          <a:lstStyle/>
          <a:p>
            <a:r>
              <a:rPr lang="tr-TR" sz="2600" dirty="0" smtClean="0"/>
              <a:t>A new building model and a better entity formalization</a:t>
            </a:r>
            <a:endParaRPr lang="en-US" sz="2600" dirty="0"/>
          </a:p>
        </p:txBody>
      </p:sp>
      <p:sp>
        <p:nvSpPr>
          <p:cNvPr id="3" name="Segnaposto contenuto 2"/>
          <p:cNvSpPr>
            <a:spLocks noGrp="1"/>
          </p:cNvSpPr>
          <p:nvPr>
            <p:ph idx="1"/>
          </p:nvPr>
        </p:nvSpPr>
        <p:spPr>
          <a:xfrm>
            <a:off x="476545" y="1358769"/>
            <a:ext cx="8199143" cy="4545505"/>
          </a:xfrm>
        </p:spPr>
        <p:txBody>
          <a:bodyPr/>
          <a:lstStyle/>
          <a:p>
            <a:pPr marL="457200" indent="-457200">
              <a:buFont typeface="+mj-lt"/>
              <a:buAutoNum type="arabicPeriod"/>
            </a:pPr>
            <a:r>
              <a:rPr lang="en-US" sz="2000" dirty="0" smtClean="0"/>
              <a:t>Using </a:t>
            </a:r>
            <a:r>
              <a:rPr lang="en-US" sz="2000" i="1" dirty="0" smtClean="0"/>
              <a:t>Relation Structures</a:t>
            </a:r>
            <a:r>
              <a:rPr lang="en-US" sz="2000" dirty="0" smtClean="0"/>
              <a:t> and </a:t>
            </a:r>
            <a:r>
              <a:rPr lang="en-US" sz="2000" i="1" dirty="0" smtClean="0"/>
              <a:t>Inference Engine</a:t>
            </a:r>
            <a:r>
              <a:rPr lang="en-US" sz="2000" dirty="0" smtClean="0"/>
              <a:t> to relate entities to a “systemic” building model</a:t>
            </a:r>
          </a:p>
          <a:p>
            <a:pPr marL="457200" indent="-457200">
              <a:buFont typeface="+mj-lt"/>
              <a:buAutoNum type="arabicPeriod"/>
            </a:pPr>
            <a:endParaRPr lang="en-US" sz="2000" dirty="0" smtClean="0"/>
          </a:p>
          <a:p>
            <a:r>
              <a:rPr lang="en-US" sz="2000" dirty="0" smtClean="0"/>
              <a:t>in a specialist domain, entities of one class and others of another one, are related to each other by means of a specific relationship, a Relation Structure – </a:t>
            </a:r>
            <a:r>
              <a:rPr lang="en-US" sz="2000" dirty="0" smtClean="0">
                <a:solidFill>
                  <a:srgbClr val="FF0000"/>
                </a:solidFill>
              </a:rPr>
              <a:t>R</a:t>
            </a:r>
            <a:r>
              <a:rPr lang="en-US" sz="2000" dirty="0" smtClean="0"/>
              <a:t>S – which an inference engine can use to compute a goal</a:t>
            </a:r>
          </a:p>
          <a:p>
            <a:r>
              <a:rPr lang="en-US" sz="2000" dirty="0" smtClean="0"/>
              <a:t>two fundamental ontology classes: </a:t>
            </a:r>
          </a:p>
          <a:p>
            <a:pPr lvl="1"/>
            <a:r>
              <a:rPr lang="en-US" sz="1600" dirty="0" smtClean="0"/>
              <a:t>that of the spaces and their aggregations,  ‘Spatial Class’ domain,</a:t>
            </a:r>
          </a:p>
          <a:p>
            <a:pPr lvl="1"/>
            <a:r>
              <a:rPr lang="en-US" sz="1600" dirty="0" smtClean="0"/>
              <a:t>and that of the physical elements (components) and their aggregations which in a project make up the constructive apparatus,  ‘Technological Class’ domain</a:t>
            </a:r>
          </a:p>
          <a:p>
            <a:r>
              <a:rPr lang="en-US" sz="2000" dirty="0" smtClean="0">
                <a:solidFill>
                  <a:srgbClr val="FF0000"/>
                </a:solidFill>
              </a:rPr>
              <a:t>R</a:t>
            </a:r>
            <a:r>
              <a:rPr lang="en-US" sz="2000" dirty="0" smtClean="0"/>
              <a:t>S can reduce the number of possible assemblies of building components to few of them that aggregate spaces where people can ‘satisficingly’ live or enjoy better lives</a:t>
            </a:r>
          </a:p>
        </p:txBody>
      </p:sp>
      <p:sp>
        <p:nvSpPr>
          <p:cNvPr id="4" name="Segnaposto numero diapositiva 3"/>
          <p:cNvSpPr>
            <a:spLocks noGrp="1"/>
          </p:cNvSpPr>
          <p:nvPr>
            <p:ph type="sldNum" sz="quarter" idx="12"/>
          </p:nvPr>
        </p:nvSpPr>
        <p:spPr/>
        <p:txBody>
          <a:bodyPr/>
          <a:lstStyle/>
          <a:p>
            <a:pPr>
              <a:defRPr/>
            </a:pPr>
            <a:r>
              <a:rPr lang="it-IT" smtClean="0"/>
              <a:t> </a:t>
            </a:r>
            <a:fld id="{A1D28718-4DD6-46E0-8EC8-E6F891216AA6}" type="slidenum">
              <a:rPr lang="it-IT" smtClean="0"/>
              <a:pPr>
                <a:defRPr/>
              </a:pPr>
              <a:t>41</a:t>
            </a:fld>
            <a:endParaRPr lang="it-IT"/>
          </a:p>
        </p:txBody>
      </p:sp>
      <p:sp>
        <p:nvSpPr>
          <p:cNvPr id="5" name="Titolo 1"/>
          <p:cNvSpPr txBox="1">
            <a:spLocks/>
          </p:cNvSpPr>
          <p:nvPr/>
        </p:nvSpPr>
        <p:spPr bwMode="auto">
          <a:xfrm>
            <a:off x="1323407" y="6344555"/>
            <a:ext cx="8199143" cy="5048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tr-TR" b="1" i="0" u="none" strike="noStrike" kern="0" cap="none" spc="0" normalizeH="0" baseline="0" noProof="0" dirty="0" smtClean="0">
                <a:ln>
                  <a:noFill/>
                </a:ln>
                <a:solidFill>
                  <a:schemeClr val="bg1"/>
                </a:solidFill>
                <a:effectLst/>
                <a:uLnTx/>
                <a:uFillTx/>
                <a:latin typeface="+mj-lt"/>
                <a:ea typeface="+mj-ea"/>
                <a:cs typeface="+mj-cs"/>
              </a:rPr>
              <a:t>A new building model and a better entity formalization</a:t>
            </a:r>
            <a:endParaRPr kumimoji="0" lang="en-US" b="1" i="0" u="none" strike="noStrike" kern="0" cap="none" spc="0" normalizeH="0" baseline="0" noProof="0" dirty="0">
              <a:ln>
                <a:noFill/>
              </a:ln>
              <a:solidFill>
                <a:schemeClr val="bg1"/>
              </a:solidFill>
              <a:effectLst/>
              <a:uLnTx/>
              <a:uFillTx/>
              <a:latin typeface="+mj-lt"/>
              <a:ea typeface="+mj-ea"/>
              <a:cs typeface="+mj-cs"/>
            </a:endParaRPr>
          </a:p>
        </p:txBody>
      </p:sp>
      <p:sp>
        <p:nvSpPr>
          <p:cNvPr id="6" name="Segnaposto piè di pagina 5"/>
          <p:cNvSpPr>
            <a:spLocks noGrp="1"/>
          </p:cNvSpPr>
          <p:nvPr>
            <p:ph type="ftr" sz="quarter" idx="11"/>
          </p:nvPr>
        </p:nvSpPr>
        <p:spPr/>
        <p:txBody>
          <a:bodyPr/>
          <a:lstStyle/>
          <a:p>
            <a:pPr>
              <a:defRPr/>
            </a:pPr>
            <a:r>
              <a:rPr lang="en-GB" smtClean="0"/>
              <a:t>Translate - Sapienza University of Rome 14 May 2014</a:t>
            </a:r>
            <a:endParaRPr lang="it-IT"/>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en-US"/>
          </a:p>
        </p:txBody>
      </p:sp>
      <p:sp>
        <p:nvSpPr>
          <p:cNvPr id="4" name="Segnaposto numero diapositiva 3"/>
          <p:cNvSpPr>
            <a:spLocks noGrp="1"/>
          </p:cNvSpPr>
          <p:nvPr>
            <p:ph type="sldNum" sz="quarter" idx="12"/>
          </p:nvPr>
        </p:nvSpPr>
        <p:spPr/>
        <p:txBody>
          <a:bodyPr/>
          <a:lstStyle/>
          <a:p>
            <a:pPr>
              <a:defRPr/>
            </a:pPr>
            <a:r>
              <a:rPr lang="it-IT" smtClean="0"/>
              <a:t> </a:t>
            </a:r>
            <a:fld id="{A1D28718-4DD6-46E0-8EC8-E6F891216AA6}" type="slidenum">
              <a:rPr lang="it-IT" smtClean="0"/>
              <a:pPr>
                <a:defRPr/>
              </a:pPr>
              <a:t>42</a:t>
            </a:fld>
            <a:endParaRPr lang="it-IT"/>
          </a:p>
        </p:txBody>
      </p:sp>
      <p:pic>
        <p:nvPicPr>
          <p:cNvPr id="6" name="Immagine 5" descr="Paper 150 Fig 03 Building Object 1200dpi co v2.jpg"/>
          <p:cNvPicPr>
            <a:picLocks noChangeAspect="1"/>
          </p:cNvPicPr>
          <p:nvPr/>
        </p:nvPicPr>
        <p:blipFill>
          <a:blip r:embed="rId2" cstate="print"/>
          <a:stretch>
            <a:fillRect/>
          </a:stretch>
        </p:blipFill>
        <p:spPr>
          <a:xfrm>
            <a:off x="386535" y="233645"/>
            <a:ext cx="8492886" cy="6102307"/>
          </a:xfrm>
          <a:prstGeom prst="rect">
            <a:avLst/>
          </a:prstGeom>
        </p:spPr>
      </p:pic>
      <p:sp>
        <p:nvSpPr>
          <p:cNvPr id="5" name="Segnaposto piè di pagina 4"/>
          <p:cNvSpPr>
            <a:spLocks noGrp="1"/>
          </p:cNvSpPr>
          <p:nvPr>
            <p:ph type="ftr" sz="quarter" idx="11"/>
          </p:nvPr>
        </p:nvSpPr>
        <p:spPr/>
        <p:txBody>
          <a:bodyPr/>
          <a:lstStyle/>
          <a:p>
            <a:pPr>
              <a:defRPr/>
            </a:pPr>
            <a:r>
              <a:rPr lang="en-GB" smtClean="0"/>
              <a:t>Translate - Sapienza University of Rome 14 May 2014</a:t>
            </a:r>
            <a:endParaRPr lang="it-IT"/>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olo 1"/>
          <p:cNvSpPr>
            <a:spLocks noGrp="1"/>
          </p:cNvSpPr>
          <p:nvPr>
            <p:ph type="title"/>
          </p:nvPr>
        </p:nvSpPr>
        <p:spPr>
          <a:xfrm>
            <a:off x="457200" y="165454"/>
            <a:ext cx="8229600" cy="1212970"/>
          </a:xfrm>
        </p:spPr>
        <p:txBody>
          <a:bodyPr anchor="t"/>
          <a:lstStyle/>
          <a:p>
            <a:pPr algn="l"/>
            <a:r>
              <a:rPr lang="en-GB" dirty="0" smtClean="0">
                <a:solidFill>
                  <a:schemeClr val="tx1"/>
                </a:solidFill>
              </a:rPr>
              <a:t>Just for instance, a </a:t>
            </a:r>
            <a:r>
              <a:rPr lang="en-GB" dirty="0" smtClean="0">
                <a:solidFill>
                  <a:srgbClr val="CC3300"/>
                </a:solidFill>
              </a:rPr>
              <a:t>window assumes different meanings</a:t>
            </a:r>
            <a:r>
              <a:rPr lang="en-GB" dirty="0" smtClean="0">
                <a:solidFill>
                  <a:schemeClr val="tx1"/>
                </a:solidFill>
              </a:rPr>
              <a:t> and representations when related to different specialist domains as the former ones are close linked to underlain</a:t>
            </a:r>
          </a:p>
        </p:txBody>
      </p:sp>
      <p:sp>
        <p:nvSpPr>
          <p:cNvPr id="15363" name="Segnaposto contenuto 2"/>
          <p:cNvSpPr>
            <a:spLocks noGrp="1"/>
          </p:cNvSpPr>
          <p:nvPr>
            <p:ph idx="1"/>
          </p:nvPr>
        </p:nvSpPr>
        <p:spPr>
          <a:xfrm>
            <a:off x="341195" y="1436424"/>
            <a:ext cx="6523630" cy="4623182"/>
          </a:xfrm>
        </p:spPr>
        <p:txBody>
          <a:bodyPr/>
          <a:lstStyle/>
          <a:p>
            <a:pPr marL="177800" indent="-177800"/>
            <a:r>
              <a:rPr lang="en-GB" sz="2000" dirty="0" smtClean="0"/>
              <a:t>For an </a:t>
            </a:r>
            <a:r>
              <a:rPr lang="en-GB" sz="2000" dirty="0" smtClean="0">
                <a:solidFill>
                  <a:srgbClr val="CC3300"/>
                </a:solidFill>
              </a:rPr>
              <a:t>Architect</a:t>
            </a:r>
            <a:r>
              <a:rPr lang="en-GB" sz="2000" dirty="0" smtClean="0"/>
              <a:t>, it allows to relate each other interior with exterior, how such a relationship is balanced, the rhythm that scans a façade, an element more or less important in comparison with a wall, etc.</a:t>
            </a:r>
          </a:p>
          <a:p>
            <a:pPr marL="177800" indent="-177800"/>
            <a:endParaRPr lang="en-GB" sz="2000" dirty="0" smtClean="0"/>
          </a:p>
          <a:p>
            <a:pPr marL="177800" indent="-177800"/>
            <a:r>
              <a:rPr lang="en-GB" sz="2000" dirty="0" smtClean="0"/>
              <a:t>For a </a:t>
            </a:r>
            <a:r>
              <a:rPr lang="en-GB" sz="2000" dirty="0" smtClean="0">
                <a:solidFill>
                  <a:srgbClr val="CC3300"/>
                </a:solidFill>
              </a:rPr>
              <a:t>structural engineer</a:t>
            </a:r>
            <a:r>
              <a:rPr lang="en-GB" sz="2000" dirty="0" smtClean="0"/>
              <a:t>, it is an opening in a non load bearing wall and may be considered a lesser load, or else in a shear-wall a possible weak point of it.</a:t>
            </a:r>
          </a:p>
          <a:p>
            <a:pPr marL="177800" indent="-177800"/>
            <a:endParaRPr lang="en-GB" sz="2000" dirty="0" smtClean="0"/>
          </a:p>
          <a:p>
            <a:pPr marL="177800" indent="-177800"/>
            <a:r>
              <a:rPr lang="en-GB" sz="2000" dirty="0" smtClean="0"/>
              <a:t>For a </a:t>
            </a:r>
            <a:r>
              <a:rPr lang="en-GB" sz="2000" dirty="0" smtClean="0">
                <a:solidFill>
                  <a:srgbClr val="CC3300"/>
                </a:solidFill>
              </a:rPr>
              <a:t>plant engineer</a:t>
            </a:r>
            <a:r>
              <a:rPr lang="en-GB" sz="2000" dirty="0" smtClean="0"/>
              <a:t>, it behaves as a ‘flow tube’ with reference to its energy contribution both to the whole building and to the rooms with which it is in direct contact in terms of heat, light and sound.</a:t>
            </a:r>
            <a:endParaRPr lang="it-IT" sz="2000" dirty="0" smtClean="0"/>
          </a:p>
        </p:txBody>
      </p:sp>
      <p:sp>
        <p:nvSpPr>
          <p:cNvPr id="15364" name="Segnaposto piè di pagina 3"/>
          <p:cNvSpPr>
            <a:spLocks noGrp="1"/>
          </p:cNvSpPr>
          <p:nvPr>
            <p:ph type="ftr" sz="quarter" idx="11"/>
          </p:nvPr>
        </p:nvSpPr>
        <p:spPr>
          <a:noFill/>
        </p:spPr>
        <p:txBody>
          <a:bodyPr/>
          <a:lstStyle/>
          <a:p>
            <a:r>
              <a:rPr lang="en-GB" smtClean="0"/>
              <a:t>Translate - Sapienza University of Rome 14 May 2014</a:t>
            </a:r>
          </a:p>
        </p:txBody>
      </p:sp>
      <p:sp>
        <p:nvSpPr>
          <p:cNvPr id="15365" name="Segnaposto numero diapositiva 4"/>
          <p:cNvSpPr>
            <a:spLocks noGrp="1"/>
          </p:cNvSpPr>
          <p:nvPr>
            <p:ph type="sldNum" sz="quarter" idx="12"/>
          </p:nvPr>
        </p:nvSpPr>
        <p:spPr>
          <a:noFill/>
        </p:spPr>
        <p:txBody>
          <a:bodyPr/>
          <a:lstStyle/>
          <a:p>
            <a:fld id="{1E3C3CA3-9BCF-451A-A4C8-315A6081930B}" type="slidenum">
              <a:rPr lang="en-GB" smtClean="0"/>
              <a:pPr/>
              <a:t>43</a:t>
            </a:fld>
            <a:endParaRPr lang="en-GB" smtClean="0"/>
          </a:p>
        </p:txBody>
      </p:sp>
      <p:pic>
        <p:nvPicPr>
          <p:cNvPr id="15366" name="Immagine 5" descr="Air Stratification 3.jpg"/>
          <p:cNvPicPr>
            <a:picLocks noChangeAspect="1"/>
          </p:cNvPicPr>
          <p:nvPr/>
        </p:nvPicPr>
        <p:blipFill>
          <a:blip r:embed="rId3" cstate="print"/>
          <a:srcRect/>
          <a:stretch>
            <a:fillRect/>
          </a:stretch>
        </p:blipFill>
        <p:spPr bwMode="auto">
          <a:xfrm>
            <a:off x="6992841" y="4693335"/>
            <a:ext cx="2050073" cy="1746250"/>
          </a:xfrm>
          <a:prstGeom prst="rect">
            <a:avLst/>
          </a:prstGeom>
          <a:noFill/>
          <a:ln w="9525">
            <a:noFill/>
            <a:miter lim="800000"/>
            <a:headEnd/>
            <a:tailEnd/>
          </a:ln>
        </p:spPr>
      </p:pic>
      <p:pic>
        <p:nvPicPr>
          <p:cNvPr id="15367" name="Immagine 7" descr="800px-Palazzo_Farnese_Vasi.jpg"/>
          <p:cNvPicPr>
            <a:picLocks noChangeAspect="1"/>
          </p:cNvPicPr>
          <p:nvPr/>
        </p:nvPicPr>
        <p:blipFill>
          <a:blip r:embed="rId4" cstate="print"/>
          <a:srcRect/>
          <a:stretch>
            <a:fillRect/>
          </a:stretch>
        </p:blipFill>
        <p:spPr bwMode="auto">
          <a:xfrm>
            <a:off x="6921037" y="1379891"/>
            <a:ext cx="2035420" cy="1468438"/>
          </a:xfrm>
          <a:prstGeom prst="rect">
            <a:avLst/>
          </a:prstGeom>
          <a:noFill/>
          <a:ln w="9525">
            <a:noFill/>
            <a:miter lim="800000"/>
            <a:headEnd/>
            <a:tailEnd/>
          </a:ln>
        </p:spPr>
      </p:pic>
      <p:pic>
        <p:nvPicPr>
          <p:cNvPr id="15368" name="Immagine 8" descr="Acca software.gif"/>
          <p:cNvPicPr>
            <a:picLocks noChangeAspect="1"/>
          </p:cNvPicPr>
          <p:nvPr/>
        </p:nvPicPr>
        <p:blipFill>
          <a:blip r:embed="rId5" cstate="print"/>
          <a:srcRect/>
          <a:stretch>
            <a:fillRect/>
          </a:stretch>
        </p:blipFill>
        <p:spPr bwMode="auto">
          <a:xfrm>
            <a:off x="6998703" y="3002316"/>
            <a:ext cx="1905000" cy="1543050"/>
          </a:xfrm>
          <a:prstGeom prst="rect">
            <a:avLst/>
          </a:prstGeom>
          <a:noFill/>
          <a:ln w="9525">
            <a:noFill/>
            <a:miter lim="800000"/>
            <a:headEnd/>
            <a:tailEnd/>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egnaposto contenuto 4" descr="Casa sugli Alberi 300dpi co 01.jpg"/>
          <p:cNvPicPr>
            <a:picLocks noGrp="1" noChangeAspect="1"/>
          </p:cNvPicPr>
          <p:nvPr>
            <p:ph idx="1"/>
          </p:nvPr>
        </p:nvPicPr>
        <p:blipFill>
          <a:blip r:embed="rId2" cstate="print"/>
          <a:stretch>
            <a:fillRect/>
          </a:stretch>
        </p:blipFill>
        <p:spPr>
          <a:xfrm>
            <a:off x="229012" y="1310185"/>
            <a:ext cx="5372672" cy="3513970"/>
          </a:xfrm>
        </p:spPr>
      </p:pic>
      <p:sp>
        <p:nvSpPr>
          <p:cNvPr id="2" name="Titolo 1"/>
          <p:cNvSpPr>
            <a:spLocks noGrp="1"/>
          </p:cNvSpPr>
          <p:nvPr>
            <p:ph type="title"/>
          </p:nvPr>
        </p:nvSpPr>
        <p:spPr>
          <a:xfrm>
            <a:off x="1116014" y="409575"/>
            <a:ext cx="4848058" cy="504825"/>
          </a:xfrm>
        </p:spPr>
        <p:txBody>
          <a:bodyPr/>
          <a:lstStyle/>
          <a:p>
            <a:r>
              <a:rPr lang="en-US" dirty="0" smtClean="0"/>
              <a:t>… Also the building is not a tree!</a:t>
            </a:r>
            <a:endParaRPr lang="en-US" dirty="0"/>
          </a:p>
        </p:txBody>
      </p:sp>
      <p:sp>
        <p:nvSpPr>
          <p:cNvPr id="4" name="Segnaposto numero diapositiva 3"/>
          <p:cNvSpPr>
            <a:spLocks noGrp="1"/>
          </p:cNvSpPr>
          <p:nvPr>
            <p:ph type="sldNum" sz="quarter" idx="12"/>
          </p:nvPr>
        </p:nvSpPr>
        <p:spPr/>
        <p:txBody>
          <a:bodyPr/>
          <a:lstStyle/>
          <a:p>
            <a:pPr>
              <a:defRPr/>
            </a:pPr>
            <a:r>
              <a:rPr lang="it-IT" smtClean="0"/>
              <a:t> </a:t>
            </a:r>
            <a:fld id="{A1D28718-4DD6-46E0-8EC8-E6F891216AA6}" type="slidenum">
              <a:rPr lang="it-IT" smtClean="0"/>
              <a:pPr>
                <a:defRPr/>
              </a:pPr>
              <a:t>44</a:t>
            </a:fld>
            <a:endParaRPr lang="it-IT"/>
          </a:p>
        </p:txBody>
      </p:sp>
      <p:sp>
        <p:nvSpPr>
          <p:cNvPr id="6" name="CasellaDiTesto 5"/>
          <p:cNvSpPr txBox="1"/>
          <p:nvPr/>
        </p:nvSpPr>
        <p:spPr>
          <a:xfrm>
            <a:off x="1151620" y="5174903"/>
            <a:ext cx="3198311" cy="646331"/>
          </a:xfrm>
          <a:prstGeom prst="rect">
            <a:avLst/>
          </a:prstGeom>
          <a:noFill/>
        </p:spPr>
        <p:txBody>
          <a:bodyPr wrap="none" rtlCol="0">
            <a:spAutoFit/>
          </a:bodyPr>
          <a:lstStyle/>
          <a:p>
            <a:r>
              <a:rPr lang="en-US" dirty="0" smtClean="0"/>
              <a:t>…but is possible to build up a</a:t>
            </a:r>
            <a:br>
              <a:rPr lang="en-US" dirty="0" smtClean="0"/>
            </a:br>
            <a:r>
              <a:rPr lang="en-US" dirty="0" smtClean="0"/>
              <a:t> hierarchical house…</a:t>
            </a:r>
            <a:endParaRPr lang="en-US" dirty="0"/>
          </a:p>
        </p:txBody>
      </p:sp>
      <p:pic>
        <p:nvPicPr>
          <p:cNvPr id="7" name="Segnaposto contenuto 4" descr="Paper 150 Fig 04 Relation Structure 1200dpi co v2.jpg"/>
          <p:cNvPicPr>
            <a:picLocks noChangeAspect="1"/>
          </p:cNvPicPr>
          <p:nvPr/>
        </p:nvPicPr>
        <p:blipFill>
          <a:blip r:embed="rId3" cstate="print"/>
          <a:stretch>
            <a:fillRect/>
          </a:stretch>
        </p:blipFill>
        <p:spPr bwMode="auto">
          <a:xfrm>
            <a:off x="5759355" y="1308994"/>
            <a:ext cx="3200491" cy="4431689"/>
          </a:xfrm>
          <a:prstGeom prst="rect">
            <a:avLst/>
          </a:prstGeom>
          <a:noFill/>
          <a:ln w="9525">
            <a:noFill/>
            <a:miter lim="800000"/>
            <a:headEnd/>
            <a:tailEnd/>
          </a:ln>
        </p:spPr>
      </p:pic>
      <p:sp>
        <p:nvSpPr>
          <p:cNvPr id="8" name="Segnaposto piè di pagina 7"/>
          <p:cNvSpPr>
            <a:spLocks noGrp="1"/>
          </p:cNvSpPr>
          <p:nvPr>
            <p:ph type="ftr" sz="quarter" idx="11"/>
          </p:nvPr>
        </p:nvSpPr>
        <p:spPr/>
        <p:txBody>
          <a:bodyPr/>
          <a:lstStyle/>
          <a:p>
            <a:pPr>
              <a:defRPr/>
            </a:pPr>
            <a:r>
              <a:rPr lang="en-GB" smtClean="0"/>
              <a:t>Translate - Sapienza University of Rome 14 May 2014</a:t>
            </a:r>
            <a:endParaRPr lang="it-IT"/>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err="1" smtClean="0"/>
              <a:t>Perugini’s</a:t>
            </a:r>
            <a:r>
              <a:rPr lang="en-US" dirty="0" smtClean="0"/>
              <a:t> Villa – Fregene 1968-75</a:t>
            </a:r>
            <a:endParaRPr lang="en-US" dirty="0"/>
          </a:p>
        </p:txBody>
      </p:sp>
      <p:sp>
        <p:nvSpPr>
          <p:cNvPr id="4" name="Segnaposto numero diapositiva 3"/>
          <p:cNvSpPr>
            <a:spLocks noGrp="1"/>
          </p:cNvSpPr>
          <p:nvPr>
            <p:ph type="sldNum" sz="quarter" idx="12"/>
          </p:nvPr>
        </p:nvSpPr>
        <p:spPr/>
        <p:txBody>
          <a:bodyPr/>
          <a:lstStyle/>
          <a:p>
            <a:pPr>
              <a:defRPr/>
            </a:pPr>
            <a:r>
              <a:rPr lang="it-IT" smtClean="0"/>
              <a:t> </a:t>
            </a:r>
            <a:fld id="{A1D28718-4DD6-46E0-8EC8-E6F891216AA6}" type="slidenum">
              <a:rPr lang="it-IT" smtClean="0"/>
              <a:pPr>
                <a:defRPr/>
              </a:pPr>
              <a:t>45</a:t>
            </a:fld>
            <a:endParaRPr lang="it-IT"/>
          </a:p>
        </p:txBody>
      </p:sp>
      <p:pic>
        <p:nvPicPr>
          <p:cNvPr id="6" name="Immagine 5" descr="Fregene 01 page5_3.jpg"/>
          <p:cNvPicPr>
            <a:picLocks noChangeAspect="1"/>
          </p:cNvPicPr>
          <p:nvPr/>
        </p:nvPicPr>
        <p:blipFill>
          <a:blip r:embed="rId2" cstate="print"/>
          <a:stretch>
            <a:fillRect/>
          </a:stretch>
        </p:blipFill>
        <p:spPr>
          <a:xfrm>
            <a:off x="5067055" y="2078850"/>
            <a:ext cx="3600399" cy="2700300"/>
          </a:xfrm>
          <a:prstGeom prst="rect">
            <a:avLst/>
          </a:prstGeom>
        </p:spPr>
      </p:pic>
      <p:pic>
        <p:nvPicPr>
          <p:cNvPr id="8" name="Segnaposto contenuto 7" descr="Fregene 02 page5_4.png"/>
          <p:cNvPicPr>
            <a:picLocks noGrp="1" noChangeAspect="1"/>
          </p:cNvPicPr>
          <p:nvPr>
            <p:ph idx="1"/>
          </p:nvPr>
        </p:nvPicPr>
        <p:blipFill>
          <a:blip r:embed="rId3" cstate="print"/>
          <a:stretch>
            <a:fillRect/>
          </a:stretch>
        </p:blipFill>
        <p:spPr>
          <a:xfrm>
            <a:off x="791580" y="2766713"/>
            <a:ext cx="3870429" cy="2071903"/>
          </a:xfrm>
        </p:spPr>
      </p:pic>
      <p:sp>
        <p:nvSpPr>
          <p:cNvPr id="10" name="CasellaDiTesto 9"/>
          <p:cNvSpPr txBox="1"/>
          <p:nvPr/>
        </p:nvSpPr>
        <p:spPr>
          <a:xfrm>
            <a:off x="1094432" y="5309918"/>
            <a:ext cx="4249881" cy="369332"/>
          </a:xfrm>
          <a:prstGeom prst="rect">
            <a:avLst/>
          </a:prstGeom>
          <a:noFill/>
        </p:spPr>
        <p:txBody>
          <a:bodyPr wrap="none" rtlCol="0">
            <a:spAutoFit/>
          </a:bodyPr>
          <a:lstStyle/>
          <a:p>
            <a:r>
              <a:rPr lang="en-US" i="1" dirty="0" smtClean="0"/>
              <a:t>youtube.com – search: perugini fregene</a:t>
            </a:r>
            <a:endParaRPr lang="en-US" i="1" dirty="0"/>
          </a:p>
        </p:txBody>
      </p:sp>
      <p:pic>
        <p:nvPicPr>
          <p:cNvPr id="11" name="Immagine 10" descr="Fregene 09 Perugini.jpg"/>
          <p:cNvPicPr>
            <a:picLocks noChangeAspect="1"/>
          </p:cNvPicPr>
          <p:nvPr/>
        </p:nvPicPr>
        <p:blipFill>
          <a:blip r:embed="rId4" cstate="print"/>
          <a:stretch>
            <a:fillRect/>
          </a:stretch>
        </p:blipFill>
        <p:spPr>
          <a:xfrm>
            <a:off x="1326113" y="1384660"/>
            <a:ext cx="1125125" cy="1125125"/>
          </a:xfrm>
          <a:prstGeom prst="rect">
            <a:avLst/>
          </a:prstGeom>
        </p:spPr>
      </p:pic>
      <p:sp>
        <p:nvSpPr>
          <p:cNvPr id="9" name="Segnaposto piè di pagina 8"/>
          <p:cNvSpPr>
            <a:spLocks noGrp="1"/>
          </p:cNvSpPr>
          <p:nvPr>
            <p:ph type="ftr" sz="quarter" idx="11"/>
          </p:nvPr>
        </p:nvSpPr>
        <p:spPr/>
        <p:txBody>
          <a:bodyPr/>
          <a:lstStyle/>
          <a:p>
            <a:pPr>
              <a:defRPr/>
            </a:pPr>
            <a:r>
              <a:rPr lang="en-GB" smtClean="0"/>
              <a:t>Translate - Sapienza University of Rome 14 May 2014</a:t>
            </a:r>
            <a:endParaRPr lang="it-IT"/>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116013" y="188640"/>
            <a:ext cx="5166177" cy="504825"/>
          </a:xfrm>
        </p:spPr>
        <p:txBody>
          <a:bodyPr/>
          <a:lstStyle/>
          <a:p>
            <a:r>
              <a:rPr lang="en-US" dirty="0" err="1" smtClean="0"/>
              <a:t>Perugini’s</a:t>
            </a:r>
            <a:r>
              <a:rPr lang="en-US" dirty="0" smtClean="0"/>
              <a:t> Villa – Fregene 1968-75</a:t>
            </a:r>
            <a:endParaRPr lang="en-US" dirty="0"/>
          </a:p>
        </p:txBody>
      </p:sp>
      <p:sp>
        <p:nvSpPr>
          <p:cNvPr id="4" name="Segnaposto numero diapositiva 3"/>
          <p:cNvSpPr>
            <a:spLocks noGrp="1"/>
          </p:cNvSpPr>
          <p:nvPr>
            <p:ph type="sldNum" sz="quarter" idx="12"/>
          </p:nvPr>
        </p:nvSpPr>
        <p:spPr/>
        <p:txBody>
          <a:bodyPr/>
          <a:lstStyle/>
          <a:p>
            <a:pPr>
              <a:defRPr/>
            </a:pPr>
            <a:r>
              <a:rPr lang="it-IT" smtClean="0"/>
              <a:t> </a:t>
            </a:r>
            <a:fld id="{A1D28718-4DD6-46E0-8EC8-E6F891216AA6}" type="slidenum">
              <a:rPr lang="it-IT" smtClean="0"/>
              <a:pPr>
                <a:defRPr/>
              </a:pPr>
              <a:t>46</a:t>
            </a:fld>
            <a:endParaRPr lang="it-IT"/>
          </a:p>
        </p:txBody>
      </p:sp>
      <p:pic>
        <p:nvPicPr>
          <p:cNvPr id="5" name="Immagine 4" descr="villa_Perugini_Fregene_zoom.jpg"/>
          <p:cNvPicPr>
            <a:picLocks noChangeAspect="1"/>
          </p:cNvPicPr>
          <p:nvPr/>
        </p:nvPicPr>
        <p:blipFill>
          <a:blip r:embed="rId2" cstate="print"/>
          <a:stretch>
            <a:fillRect/>
          </a:stretch>
        </p:blipFill>
        <p:spPr>
          <a:xfrm>
            <a:off x="521550" y="683695"/>
            <a:ext cx="8054074" cy="5805645"/>
          </a:xfrm>
          <a:prstGeom prst="rect">
            <a:avLst/>
          </a:prstGeom>
        </p:spPr>
      </p:pic>
      <p:sp>
        <p:nvSpPr>
          <p:cNvPr id="6" name="Segnaposto piè di pagina 5"/>
          <p:cNvSpPr>
            <a:spLocks noGrp="1"/>
          </p:cNvSpPr>
          <p:nvPr>
            <p:ph type="ftr" sz="quarter" idx="11"/>
          </p:nvPr>
        </p:nvSpPr>
        <p:spPr/>
        <p:txBody>
          <a:bodyPr/>
          <a:lstStyle/>
          <a:p>
            <a:pPr>
              <a:defRPr/>
            </a:pPr>
            <a:r>
              <a:rPr lang="en-GB" smtClean="0"/>
              <a:t>Translate - Sapienza University of Rome 14 May 2014</a:t>
            </a:r>
            <a:endParaRPr lang="it-IT"/>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smtClean="0"/>
              <a:t>2. </a:t>
            </a:r>
            <a:r>
              <a:rPr lang="tr-TR" dirty="0" smtClean="0"/>
              <a:t>Using </a:t>
            </a:r>
            <a:r>
              <a:rPr lang="tr-TR" i="1" dirty="0" smtClean="0"/>
              <a:t>ontologies</a:t>
            </a:r>
            <a:r>
              <a:rPr lang="tr-TR" dirty="0" smtClean="0"/>
              <a:t> to formalize knowledge</a:t>
            </a:r>
            <a:endParaRPr lang="en-US" dirty="0"/>
          </a:p>
        </p:txBody>
      </p:sp>
      <p:sp>
        <p:nvSpPr>
          <p:cNvPr id="3" name="Segnaposto contenuto 2"/>
          <p:cNvSpPr>
            <a:spLocks noGrp="1"/>
          </p:cNvSpPr>
          <p:nvPr>
            <p:ph idx="1"/>
          </p:nvPr>
        </p:nvSpPr>
        <p:spPr>
          <a:xfrm>
            <a:off x="1116013" y="1403775"/>
            <a:ext cx="7559675" cy="4114800"/>
          </a:xfrm>
        </p:spPr>
        <p:txBody>
          <a:bodyPr/>
          <a:lstStyle/>
          <a:p>
            <a:r>
              <a:rPr lang="en-US" sz="2000" dirty="0" smtClean="0"/>
              <a:t>Technical knowledge concepts can be formalized and structured by means of the technology of ontology, in order to define entities and by means of explicit semantics to define their meanings. </a:t>
            </a:r>
            <a:endParaRPr lang="en-GB" sz="2000" dirty="0" smtClean="0"/>
          </a:p>
          <a:p>
            <a:r>
              <a:rPr lang="tr-TR" sz="2000" dirty="0" smtClean="0"/>
              <a:t>In the present context, knowledge refers to the fields of architecture, energy saving, sustainability, building stability, etc. and its entity definition includes both the formal structure of the entities considered in a project (and the related aspects, i.e. meanings, geometry, properties, relations, etc.) </a:t>
            </a:r>
            <a:endParaRPr lang="it-IT" sz="2000" dirty="0" smtClean="0"/>
          </a:p>
          <a:p>
            <a:r>
              <a:rPr lang="tr-TR" sz="2000" dirty="0" smtClean="0"/>
              <a:t>and the formal models (generally mathematical) that allow simulations</a:t>
            </a:r>
            <a:r>
              <a:rPr lang="it-IT" sz="2000" dirty="0" smtClean="0"/>
              <a:t> and</a:t>
            </a:r>
            <a:r>
              <a:rPr lang="tr-TR" sz="2000" dirty="0" smtClean="0"/>
              <a:t> verifications to be performed </a:t>
            </a:r>
            <a:endParaRPr lang="en-US" sz="2000" dirty="0"/>
          </a:p>
        </p:txBody>
      </p:sp>
      <p:sp>
        <p:nvSpPr>
          <p:cNvPr id="4" name="Segnaposto numero diapositiva 3"/>
          <p:cNvSpPr>
            <a:spLocks noGrp="1"/>
          </p:cNvSpPr>
          <p:nvPr>
            <p:ph type="sldNum" sz="quarter" idx="12"/>
          </p:nvPr>
        </p:nvSpPr>
        <p:spPr/>
        <p:txBody>
          <a:bodyPr/>
          <a:lstStyle/>
          <a:p>
            <a:pPr>
              <a:defRPr/>
            </a:pPr>
            <a:r>
              <a:rPr lang="it-IT" smtClean="0"/>
              <a:t> </a:t>
            </a:r>
            <a:fld id="{A1D28718-4DD6-46E0-8EC8-E6F891216AA6}" type="slidenum">
              <a:rPr lang="it-IT" smtClean="0"/>
              <a:pPr>
                <a:defRPr/>
              </a:pPr>
              <a:t>47</a:t>
            </a:fld>
            <a:endParaRPr lang="it-IT"/>
          </a:p>
        </p:txBody>
      </p:sp>
      <p:sp>
        <p:nvSpPr>
          <p:cNvPr id="5" name="Segnaposto piè di pagina 4"/>
          <p:cNvSpPr>
            <a:spLocks noGrp="1"/>
          </p:cNvSpPr>
          <p:nvPr>
            <p:ph type="ftr" sz="quarter" idx="11"/>
          </p:nvPr>
        </p:nvSpPr>
        <p:spPr>
          <a:xfrm>
            <a:off x="1219199" y="6146800"/>
            <a:ext cx="3734937" cy="457200"/>
          </a:xfrm>
        </p:spPr>
        <p:txBody>
          <a:bodyPr/>
          <a:lstStyle/>
          <a:p>
            <a:pPr>
              <a:defRPr/>
            </a:pPr>
            <a:r>
              <a:rPr lang="en-GB" dirty="0" smtClean="0"/>
              <a:t>Translate - Sapienza University of Rome 14 May 2014</a:t>
            </a:r>
            <a:endParaRPr lang="it-IT"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smtClean="0"/>
              <a:t>3. </a:t>
            </a:r>
            <a:r>
              <a:rPr lang="tr-TR" dirty="0" smtClean="0"/>
              <a:t>Using </a:t>
            </a:r>
            <a:r>
              <a:rPr lang="tr-TR" i="1" dirty="0" smtClean="0"/>
              <a:t>Filters</a:t>
            </a:r>
            <a:r>
              <a:rPr lang="tr-TR" dirty="0" smtClean="0"/>
              <a:t> to deal with the actor’s perspective</a:t>
            </a:r>
            <a:endParaRPr lang="en-US" dirty="0"/>
          </a:p>
        </p:txBody>
      </p:sp>
      <p:sp>
        <p:nvSpPr>
          <p:cNvPr id="3" name="Segnaposto contenuto 2"/>
          <p:cNvSpPr>
            <a:spLocks noGrp="1"/>
          </p:cNvSpPr>
          <p:nvPr>
            <p:ph idx="1"/>
          </p:nvPr>
        </p:nvSpPr>
        <p:spPr/>
        <p:txBody>
          <a:bodyPr/>
          <a:lstStyle/>
          <a:p>
            <a:pPr>
              <a:buNone/>
            </a:pPr>
            <a:r>
              <a:rPr lang="tr-TR" dirty="0" smtClean="0"/>
              <a:t>actors work together on the same footing, and that each of them from his/her own point of view acts in a situated context </a:t>
            </a:r>
            <a:endParaRPr lang="it-IT" dirty="0" smtClean="0"/>
          </a:p>
          <a:p>
            <a:pPr>
              <a:buNone/>
            </a:pPr>
            <a:r>
              <a:rPr lang="tr-TR" dirty="0" smtClean="0"/>
              <a:t>Likewise, using Relation Structure within a single disciplinary domain, we can map entities of several different specialist domains (ontologies) to link meanings by means of a Filter mechanism</a:t>
            </a:r>
            <a:endParaRPr lang="en-US" dirty="0"/>
          </a:p>
        </p:txBody>
      </p:sp>
      <p:sp>
        <p:nvSpPr>
          <p:cNvPr id="4" name="Segnaposto numero diapositiva 3"/>
          <p:cNvSpPr>
            <a:spLocks noGrp="1"/>
          </p:cNvSpPr>
          <p:nvPr>
            <p:ph type="sldNum" sz="quarter" idx="12"/>
          </p:nvPr>
        </p:nvSpPr>
        <p:spPr/>
        <p:txBody>
          <a:bodyPr/>
          <a:lstStyle/>
          <a:p>
            <a:pPr>
              <a:defRPr/>
            </a:pPr>
            <a:r>
              <a:rPr lang="it-IT" smtClean="0"/>
              <a:t> </a:t>
            </a:r>
            <a:fld id="{A1D28718-4DD6-46E0-8EC8-E6F891216AA6}" type="slidenum">
              <a:rPr lang="it-IT" smtClean="0"/>
              <a:pPr>
                <a:defRPr/>
              </a:pPr>
              <a:t>48</a:t>
            </a:fld>
            <a:endParaRPr lang="it-IT"/>
          </a:p>
        </p:txBody>
      </p:sp>
      <p:sp>
        <p:nvSpPr>
          <p:cNvPr id="5" name="Segnaposto piè di pagina 4"/>
          <p:cNvSpPr>
            <a:spLocks noGrp="1"/>
          </p:cNvSpPr>
          <p:nvPr>
            <p:ph type="ftr" sz="quarter" idx="11"/>
          </p:nvPr>
        </p:nvSpPr>
        <p:spPr>
          <a:xfrm>
            <a:off x="1219200" y="6146800"/>
            <a:ext cx="3584812" cy="457200"/>
          </a:xfrm>
        </p:spPr>
        <p:txBody>
          <a:bodyPr/>
          <a:lstStyle/>
          <a:p>
            <a:pPr>
              <a:defRPr/>
            </a:pPr>
            <a:r>
              <a:rPr lang="en-GB" dirty="0" smtClean="0"/>
              <a:t>Translate - Sapienza University of Rome 14 May 2014</a:t>
            </a:r>
            <a:endParaRPr lang="it-IT"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116013" y="409575"/>
            <a:ext cx="7559675" cy="955201"/>
          </a:xfrm>
        </p:spPr>
        <p:txBody>
          <a:bodyPr/>
          <a:lstStyle/>
          <a:p>
            <a:r>
              <a:rPr lang="en-US" dirty="0" smtClean="0"/>
              <a:t>4. </a:t>
            </a:r>
            <a:r>
              <a:rPr lang="en-US" i="1" dirty="0" smtClean="0"/>
              <a:t>Optimize thinking</a:t>
            </a:r>
            <a:r>
              <a:rPr lang="en-US" dirty="0" smtClean="0"/>
              <a:t> by means of a </a:t>
            </a:r>
            <a:r>
              <a:rPr lang="en-US" i="1" dirty="0" smtClean="0"/>
              <a:t>Swap</a:t>
            </a:r>
            <a:r>
              <a:rPr lang="en-US" dirty="0" smtClean="0"/>
              <a:t> between the  two Domains</a:t>
            </a:r>
            <a:r>
              <a:rPr lang="en-US" i="1" dirty="0" smtClean="0"/>
              <a:t> </a:t>
            </a:r>
            <a:endParaRPr lang="en-US" dirty="0"/>
          </a:p>
        </p:txBody>
      </p:sp>
      <p:pic>
        <p:nvPicPr>
          <p:cNvPr id="5" name="Segnaposto contenuto 4" descr="Paper 150 Fig 06 Retrofitting 1200dpi co v2.jpg"/>
          <p:cNvPicPr>
            <a:picLocks noGrp="1" noChangeAspect="1"/>
          </p:cNvPicPr>
          <p:nvPr>
            <p:ph idx="1"/>
          </p:nvPr>
        </p:nvPicPr>
        <p:blipFill>
          <a:blip r:embed="rId2" cstate="print"/>
          <a:stretch>
            <a:fillRect/>
          </a:stretch>
        </p:blipFill>
        <p:spPr>
          <a:xfrm>
            <a:off x="1579736" y="1898830"/>
            <a:ext cx="6159017" cy="4140459"/>
          </a:xfrm>
        </p:spPr>
      </p:pic>
      <p:sp>
        <p:nvSpPr>
          <p:cNvPr id="4" name="Segnaposto numero diapositiva 3"/>
          <p:cNvSpPr>
            <a:spLocks noGrp="1"/>
          </p:cNvSpPr>
          <p:nvPr>
            <p:ph type="sldNum" sz="quarter" idx="12"/>
          </p:nvPr>
        </p:nvSpPr>
        <p:spPr/>
        <p:txBody>
          <a:bodyPr/>
          <a:lstStyle/>
          <a:p>
            <a:pPr>
              <a:defRPr/>
            </a:pPr>
            <a:r>
              <a:rPr lang="it-IT" smtClean="0"/>
              <a:t> </a:t>
            </a:r>
            <a:fld id="{A1D28718-4DD6-46E0-8EC8-E6F891216AA6}" type="slidenum">
              <a:rPr lang="it-IT" smtClean="0"/>
              <a:pPr>
                <a:defRPr/>
              </a:pPr>
              <a:t>49</a:t>
            </a:fld>
            <a:endParaRPr lang="it-IT"/>
          </a:p>
        </p:txBody>
      </p:sp>
      <p:sp>
        <p:nvSpPr>
          <p:cNvPr id="6" name="Segnaposto piè di pagina 5"/>
          <p:cNvSpPr>
            <a:spLocks noGrp="1"/>
          </p:cNvSpPr>
          <p:nvPr>
            <p:ph type="ftr" sz="quarter" idx="11"/>
          </p:nvPr>
        </p:nvSpPr>
        <p:spPr>
          <a:xfrm>
            <a:off x="1219200" y="6146800"/>
            <a:ext cx="3939654" cy="457200"/>
          </a:xfrm>
        </p:spPr>
        <p:txBody>
          <a:bodyPr/>
          <a:lstStyle/>
          <a:p>
            <a:pPr>
              <a:defRPr/>
            </a:pPr>
            <a:r>
              <a:rPr lang="en-GB" smtClean="0"/>
              <a:t>Translate - Sapienza University of Rome 14 May 2014</a:t>
            </a:r>
            <a:endParaRPr lang="it-IT"/>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5"/>
          <p:cNvSpPr>
            <a:spLocks noGrp="1"/>
          </p:cNvSpPr>
          <p:nvPr>
            <p:ph type="sldNum" sz="quarter" idx="12"/>
          </p:nvPr>
        </p:nvSpPr>
        <p:spPr/>
        <p:txBody>
          <a:bodyPr/>
          <a:lstStyle/>
          <a:p>
            <a:pPr>
              <a:defRPr/>
            </a:pPr>
            <a:fld id="{42BB945A-D59E-46E7-862A-7ED42873AF01}" type="slidenum">
              <a:rPr lang="it-IT"/>
              <a:pPr>
                <a:defRPr/>
              </a:pPr>
              <a:t>5</a:t>
            </a:fld>
            <a:endParaRPr lang="it-IT"/>
          </a:p>
        </p:txBody>
      </p:sp>
      <p:sp>
        <p:nvSpPr>
          <p:cNvPr id="24579" name="Rectangle 2"/>
          <p:cNvSpPr>
            <a:spLocks noGrp="1" noChangeArrowheads="1"/>
          </p:cNvSpPr>
          <p:nvPr>
            <p:ph type="title"/>
          </p:nvPr>
        </p:nvSpPr>
        <p:spPr/>
        <p:txBody>
          <a:bodyPr/>
          <a:lstStyle/>
          <a:p>
            <a:endParaRPr lang="en-GB" smtClean="0"/>
          </a:p>
        </p:txBody>
      </p:sp>
      <p:sp>
        <p:nvSpPr>
          <p:cNvPr id="24580" name="Text Box 4"/>
          <p:cNvSpPr txBox="1">
            <a:spLocks noChangeArrowheads="1"/>
          </p:cNvSpPr>
          <p:nvPr/>
        </p:nvSpPr>
        <p:spPr bwMode="auto">
          <a:xfrm>
            <a:off x="762000" y="940536"/>
            <a:ext cx="7924800" cy="5078313"/>
          </a:xfrm>
          <a:prstGeom prst="rect">
            <a:avLst/>
          </a:prstGeom>
          <a:noFill/>
          <a:ln w="9525">
            <a:noFill/>
            <a:miter lim="800000"/>
            <a:headEnd/>
            <a:tailEnd/>
          </a:ln>
        </p:spPr>
        <p:txBody>
          <a:bodyPr>
            <a:spAutoFit/>
          </a:bodyPr>
          <a:lstStyle/>
          <a:p>
            <a:r>
              <a:rPr lang="en-US" altLang="ko-KR" sz="2400" dirty="0" smtClean="0">
                <a:solidFill>
                  <a:srgbClr val="000000"/>
                </a:solidFill>
                <a:latin typeface="+mn-lt"/>
                <a:ea typeface="굴림"/>
                <a:cs typeface="굴림"/>
              </a:rPr>
              <a:t>Having ascertained that the design is in practice “a </a:t>
            </a:r>
            <a:r>
              <a:rPr lang="en-US" altLang="ko-KR" sz="2400" b="1" dirty="0" smtClean="0">
                <a:solidFill>
                  <a:srgbClr val="000000"/>
                </a:solidFill>
                <a:latin typeface="+mn-lt"/>
                <a:ea typeface="굴림"/>
                <a:cs typeface="굴림"/>
              </a:rPr>
              <a:t>decision-making activity</a:t>
            </a:r>
            <a:r>
              <a:rPr lang="en-US" altLang="ko-KR" sz="2400" dirty="0" smtClean="0">
                <a:solidFill>
                  <a:srgbClr val="000000"/>
                </a:solidFill>
                <a:latin typeface="+mn-lt"/>
                <a:ea typeface="굴림"/>
                <a:cs typeface="굴림"/>
              </a:rPr>
              <a:t> aimed and directed towards the </a:t>
            </a:r>
            <a:r>
              <a:rPr lang="en-US" altLang="ko-KR" sz="2400" b="1" dirty="0" smtClean="0">
                <a:solidFill>
                  <a:srgbClr val="000000"/>
                </a:solidFill>
                <a:latin typeface="+mn-lt"/>
                <a:ea typeface="굴림"/>
                <a:cs typeface="굴림"/>
              </a:rPr>
              <a:t>satisfaction of certain human desires or needs</a:t>
            </a:r>
            <a:r>
              <a:rPr lang="en-US" altLang="ko-KR" sz="2400" dirty="0" smtClean="0">
                <a:solidFill>
                  <a:srgbClr val="000000"/>
                </a:solidFill>
                <a:latin typeface="+mn-lt"/>
                <a:ea typeface="굴림"/>
                <a:cs typeface="굴림"/>
              </a:rPr>
              <a:t>” Asimov</a:t>
            </a:r>
          </a:p>
          <a:p>
            <a:r>
              <a:rPr lang="en-GB" sz="2400" dirty="0" smtClean="0">
                <a:solidFill>
                  <a:srgbClr val="000000"/>
                </a:solidFill>
                <a:latin typeface="+mn-lt"/>
              </a:rPr>
              <a:t>“... when we use </a:t>
            </a:r>
            <a:r>
              <a:rPr lang="en-GB" sz="2400" b="1" dirty="0" smtClean="0">
                <a:solidFill>
                  <a:srgbClr val="000000"/>
                </a:solidFill>
                <a:latin typeface="+mn-lt"/>
              </a:rPr>
              <a:t>satisficing methods</a:t>
            </a:r>
            <a:r>
              <a:rPr lang="en-GB" sz="2400" dirty="0" smtClean="0">
                <a:solidFill>
                  <a:srgbClr val="000000"/>
                </a:solidFill>
                <a:latin typeface="+mn-lt"/>
              </a:rPr>
              <a:t>, it often does not matter whether or not the total set of admissible alternatives is ‘given’ by a formal but impracticable algorithm. It often does not even matter how big that set is. For this reason ‘satisficing’ methods may be extendable to design problems in that broad range where the </a:t>
            </a:r>
            <a:r>
              <a:rPr lang="en-GB" sz="2400" b="1" dirty="0" smtClean="0">
                <a:solidFill>
                  <a:srgbClr val="000000"/>
                </a:solidFill>
                <a:latin typeface="+mn-lt"/>
              </a:rPr>
              <a:t>set of alternatives is not given</a:t>
            </a:r>
            <a:r>
              <a:rPr lang="en-GB" sz="2400" dirty="0" smtClean="0">
                <a:solidFill>
                  <a:srgbClr val="000000"/>
                </a:solidFill>
                <a:latin typeface="+mn-lt"/>
              </a:rPr>
              <a:t>...” Herbert Simon</a:t>
            </a:r>
          </a:p>
          <a:p>
            <a:pPr>
              <a:spcBef>
                <a:spcPct val="50000"/>
              </a:spcBef>
            </a:pPr>
            <a:r>
              <a:rPr lang="en-US" altLang="ko-KR" sz="2400" dirty="0">
                <a:solidFill>
                  <a:srgbClr val="000000"/>
                </a:solidFill>
                <a:latin typeface="+mn-lt"/>
                <a:ea typeface="굴림"/>
                <a:cs typeface="굴림"/>
              </a:rPr>
              <a:t/>
            </a:r>
            <a:br>
              <a:rPr lang="en-US" altLang="ko-KR" sz="2400" dirty="0">
                <a:solidFill>
                  <a:srgbClr val="000000"/>
                </a:solidFill>
                <a:latin typeface="+mn-lt"/>
                <a:ea typeface="굴림"/>
                <a:cs typeface="굴림"/>
              </a:rPr>
            </a:br>
            <a:r>
              <a:rPr lang="en-US" altLang="ko-KR" sz="2400" dirty="0">
                <a:solidFill>
                  <a:srgbClr val="000000"/>
                </a:solidFill>
                <a:latin typeface="+mn-lt"/>
                <a:ea typeface="굴림"/>
                <a:cs typeface="굴림"/>
              </a:rPr>
              <a:t>How does this activity develop materially?</a:t>
            </a:r>
            <a:endParaRPr lang="en-GB" sz="2400" dirty="0">
              <a:solidFill>
                <a:srgbClr val="000000"/>
              </a:solidFill>
              <a:latin typeface="+mn-lt"/>
            </a:endParaRPr>
          </a:p>
        </p:txBody>
      </p:sp>
      <p:sp>
        <p:nvSpPr>
          <p:cNvPr id="6" name="Segnaposto piè di pagina 5"/>
          <p:cNvSpPr>
            <a:spLocks noGrp="1"/>
          </p:cNvSpPr>
          <p:nvPr>
            <p:ph type="ftr" sz="quarter" idx="11"/>
          </p:nvPr>
        </p:nvSpPr>
        <p:spPr>
          <a:xfrm>
            <a:off x="1219199" y="6146800"/>
            <a:ext cx="3625755" cy="457200"/>
          </a:xfrm>
        </p:spPr>
        <p:txBody>
          <a:bodyPr/>
          <a:lstStyle/>
          <a:p>
            <a:pPr>
              <a:defRPr/>
            </a:pPr>
            <a:r>
              <a:rPr lang="en-GB" dirty="0" smtClean="0"/>
              <a:t>Translate - Sapienza University of Rome 14 May 2014</a:t>
            </a:r>
            <a:endParaRPr lang="it-IT"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dirty="0" smtClean="0"/>
              <a:t>Conclusions</a:t>
            </a:r>
            <a:r>
              <a:rPr lang="tr-TR" dirty="0" smtClean="0"/>
              <a:t> and future developments</a:t>
            </a:r>
            <a:endParaRPr lang="en-US" dirty="0"/>
          </a:p>
        </p:txBody>
      </p:sp>
      <p:sp>
        <p:nvSpPr>
          <p:cNvPr id="3" name="Segnaposto contenuto 2"/>
          <p:cNvSpPr>
            <a:spLocks noGrp="1"/>
          </p:cNvSpPr>
          <p:nvPr>
            <p:ph idx="1"/>
          </p:nvPr>
        </p:nvSpPr>
        <p:spPr/>
        <p:txBody>
          <a:bodyPr/>
          <a:lstStyle/>
          <a:p>
            <a:r>
              <a:rPr lang="en-US" dirty="0" smtClean="0"/>
              <a:t>a formalization of knowledge (by means of pure Lisp and Protégé,...);</a:t>
            </a:r>
            <a:endParaRPr lang="en-GB" dirty="0" smtClean="0"/>
          </a:p>
          <a:p>
            <a:r>
              <a:rPr lang="en-US" dirty="0" smtClean="0"/>
              <a:t>an inferential engine (how to infer and to compute knowledge); </a:t>
            </a:r>
            <a:endParaRPr lang="en-GB" dirty="0" smtClean="0"/>
          </a:p>
          <a:p>
            <a:r>
              <a:rPr lang="en-US" dirty="0" smtClean="0"/>
              <a:t>some goal-oriented Relation Structures (</a:t>
            </a:r>
            <a:r>
              <a:rPr lang="en-US" dirty="0" err="1" smtClean="0"/>
              <a:t>f.i</a:t>
            </a:r>
            <a:r>
              <a:rPr lang="en-US" dirty="0" smtClean="0"/>
              <a:t>., evacuation safety path).</a:t>
            </a:r>
            <a:endParaRPr lang="en-GB" dirty="0" smtClean="0"/>
          </a:p>
          <a:p>
            <a:r>
              <a:rPr lang="en-US" dirty="0" smtClean="0"/>
              <a:t>The paper innovates and clarifies two concepts: a </a:t>
            </a:r>
            <a:r>
              <a:rPr lang="en-US" i="1" dirty="0" smtClean="0"/>
              <a:t>systemic</a:t>
            </a:r>
            <a:r>
              <a:rPr lang="en-US" dirty="0" smtClean="0"/>
              <a:t> vision of buildings and a </a:t>
            </a:r>
            <a:r>
              <a:rPr lang="en-US" i="1" dirty="0" smtClean="0"/>
              <a:t>satisficing</a:t>
            </a:r>
            <a:r>
              <a:rPr lang="en-US" dirty="0" smtClean="0"/>
              <a:t> solution for goals. </a:t>
            </a:r>
            <a:endParaRPr lang="en-GB" dirty="0" smtClean="0"/>
          </a:p>
          <a:p>
            <a:endParaRPr lang="en-US" dirty="0"/>
          </a:p>
        </p:txBody>
      </p:sp>
      <p:sp>
        <p:nvSpPr>
          <p:cNvPr id="4" name="Segnaposto numero diapositiva 3"/>
          <p:cNvSpPr>
            <a:spLocks noGrp="1"/>
          </p:cNvSpPr>
          <p:nvPr>
            <p:ph type="sldNum" sz="quarter" idx="12"/>
          </p:nvPr>
        </p:nvSpPr>
        <p:spPr/>
        <p:txBody>
          <a:bodyPr/>
          <a:lstStyle/>
          <a:p>
            <a:pPr>
              <a:defRPr/>
            </a:pPr>
            <a:r>
              <a:rPr lang="it-IT" smtClean="0"/>
              <a:t> </a:t>
            </a:r>
            <a:fld id="{A1D28718-4DD6-46E0-8EC8-E6F891216AA6}" type="slidenum">
              <a:rPr lang="it-IT" smtClean="0"/>
              <a:pPr>
                <a:defRPr/>
              </a:pPr>
              <a:t>50</a:t>
            </a:fld>
            <a:endParaRPr lang="it-IT"/>
          </a:p>
        </p:txBody>
      </p:sp>
      <p:sp>
        <p:nvSpPr>
          <p:cNvPr id="5" name="Segnaposto piè di pagina 4"/>
          <p:cNvSpPr>
            <a:spLocks noGrp="1"/>
          </p:cNvSpPr>
          <p:nvPr>
            <p:ph type="ftr" sz="quarter" idx="11"/>
          </p:nvPr>
        </p:nvSpPr>
        <p:spPr/>
        <p:txBody>
          <a:bodyPr/>
          <a:lstStyle/>
          <a:p>
            <a:pPr>
              <a:defRPr/>
            </a:pPr>
            <a:r>
              <a:rPr lang="en-GB" smtClean="0"/>
              <a:t>Translate - Sapienza University of Rome 14 May 2014</a:t>
            </a:r>
            <a:endParaRPr lang="it-IT"/>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116013" y="143635"/>
            <a:ext cx="7559675" cy="504825"/>
          </a:xfrm>
        </p:spPr>
        <p:txBody>
          <a:bodyPr/>
          <a:lstStyle/>
          <a:p>
            <a:r>
              <a:rPr lang="en-GB" dirty="0" smtClean="0"/>
              <a:t>Conclusions</a:t>
            </a:r>
            <a:r>
              <a:rPr lang="tr-TR" dirty="0" smtClean="0"/>
              <a:t> and future developments</a:t>
            </a:r>
            <a:endParaRPr lang="en-US" dirty="0"/>
          </a:p>
        </p:txBody>
      </p:sp>
      <p:sp>
        <p:nvSpPr>
          <p:cNvPr id="3" name="Segnaposto contenuto 2"/>
          <p:cNvSpPr>
            <a:spLocks noGrp="1"/>
          </p:cNvSpPr>
          <p:nvPr>
            <p:ph idx="1"/>
          </p:nvPr>
        </p:nvSpPr>
        <p:spPr>
          <a:xfrm>
            <a:off x="251521" y="818710"/>
            <a:ext cx="8424168" cy="1755195"/>
          </a:xfrm>
        </p:spPr>
        <p:txBody>
          <a:bodyPr/>
          <a:lstStyle/>
          <a:p>
            <a:r>
              <a:rPr lang="en-US" sz="2000" dirty="0" smtClean="0"/>
              <a:t>Research has so far underestimated the role of men living in a “design space”: their concrete action interacts with the model of Space/Technology classes and with other men.</a:t>
            </a:r>
            <a:endParaRPr lang="en-GB" sz="2000" dirty="0" smtClean="0"/>
          </a:p>
          <a:p>
            <a:r>
              <a:rPr lang="tr-TR" sz="2000" dirty="0" smtClean="0"/>
              <a:t>It can be seen as the </a:t>
            </a:r>
            <a:r>
              <a:rPr lang="en-GB" sz="2000" i="1" dirty="0" smtClean="0"/>
              <a:t>spirit</a:t>
            </a:r>
            <a:r>
              <a:rPr lang="tr-TR" sz="2000" dirty="0" smtClean="0"/>
              <a:t> in the Zen conception that divides Man into three parts: body-mind-spirit</a:t>
            </a:r>
            <a:endParaRPr lang="en-US" sz="2000" dirty="0"/>
          </a:p>
        </p:txBody>
      </p:sp>
      <p:sp>
        <p:nvSpPr>
          <p:cNvPr id="4" name="Segnaposto numero diapositiva 3"/>
          <p:cNvSpPr>
            <a:spLocks noGrp="1"/>
          </p:cNvSpPr>
          <p:nvPr>
            <p:ph type="sldNum" sz="quarter" idx="12"/>
          </p:nvPr>
        </p:nvSpPr>
        <p:spPr/>
        <p:txBody>
          <a:bodyPr/>
          <a:lstStyle/>
          <a:p>
            <a:pPr>
              <a:defRPr/>
            </a:pPr>
            <a:r>
              <a:rPr lang="it-IT" smtClean="0"/>
              <a:t> </a:t>
            </a:r>
            <a:fld id="{A1D28718-4DD6-46E0-8EC8-E6F891216AA6}" type="slidenum">
              <a:rPr lang="it-IT" smtClean="0"/>
              <a:pPr>
                <a:defRPr/>
              </a:pPr>
              <a:t>51</a:t>
            </a:fld>
            <a:endParaRPr lang="it-IT"/>
          </a:p>
        </p:txBody>
      </p:sp>
      <p:pic>
        <p:nvPicPr>
          <p:cNvPr id="5" name="Immagine 4" descr="Paper 150 Fig 05 Building Organism 1200dpi co.jpg"/>
          <p:cNvPicPr>
            <a:picLocks noChangeAspect="1"/>
          </p:cNvPicPr>
          <p:nvPr/>
        </p:nvPicPr>
        <p:blipFill>
          <a:blip r:embed="rId3" cstate="print"/>
          <a:stretch>
            <a:fillRect/>
          </a:stretch>
        </p:blipFill>
        <p:spPr>
          <a:xfrm>
            <a:off x="1241632" y="2676154"/>
            <a:ext cx="4365484" cy="3358721"/>
          </a:xfrm>
          <a:prstGeom prst="rect">
            <a:avLst/>
          </a:prstGeom>
        </p:spPr>
      </p:pic>
      <p:sp>
        <p:nvSpPr>
          <p:cNvPr id="6" name="Segnaposto piè di pagina 5"/>
          <p:cNvSpPr>
            <a:spLocks noGrp="1"/>
          </p:cNvSpPr>
          <p:nvPr>
            <p:ph type="ftr" sz="quarter" idx="11"/>
          </p:nvPr>
        </p:nvSpPr>
        <p:spPr>
          <a:xfrm>
            <a:off x="1219200" y="6146800"/>
            <a:ext cx="3803176" cy="457200"/>
          </a:xfrm>
        </p:spPr>
        <p:txBody>
          <a:bodyPr/>
          <a:lstStyle/>
          <a:p>
            <a:pPr>
              <a:defRPr/>
            </a:pPr>
            <a:r>
              <a:rPr lang="en-GB" dirty="0" smtClean="0"/>
              <a:t>Translate - Sapienza University of Rome 14 May 2014</a:t>
            </a:r>
            <a:endParaRPr lang="it-IT"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numero diapositiva 5"/>
          <p:cNvSpPr>
            <a:spLocks noGrp="1"/>
          </p:cNvSpPr>
          <p:nvPr>
            <p:ph type="sldNum" sz="quarter" idx="12"/>
          </p:nvPr>
        </p:nvSpPr>
        <p:spPr/>
        <p:txBody>
          <a:bodyPr/>
          <a:lstStyle/>
          <a:p>
            <a:pPr>
              <a:defRPr/>
            </a:pPr>
            <a:fld id="{8A651BD2-090F-4CDE-AAAA-902467B3414C}" type="slidenum">
              <a:rPr lang="it-IT"/>
              <a:pPr>
                <a:defRPr/>
              </a:pPr>
              <a:t>6</a:t>
            </a:fld>
            <a:endParaRPr lang="it-IT"/>
          </a:p>
        </p:txBody>
      </p:sp>
      <p:sp>
        <p:nvSpPr>
          <p:cNvPr id="25603" name="Rectangle 2"/>
          <p:cNvSpPr>
            <a:spLocks noGrp="1" noChangeArrowheads="1"/>
          </p:cNvSpPr>
          <p:nvPr>
            <p:ph type="title"/>
          </p:nvPr>
        </p:nvSpPr>
        <p:spPr>
          <a:xfrm>
            <a:off x="457200" y="152400"/>
            <a:ext cx="8229600" cy="1096963"/>
          </a:xfrm>
        </p:spPr>
        <p:txBody>
          <a:bodyPr lIns="18000" tIns="10800" rIns="18000" bIns="10800"/>
          <a:lstStyle/>
          <a:p>
            <a:r>
              <a:rPr lang="en-US" altLang="ko-KR" sz="3200" dirty="0" smtClean="0">
                <a:solidFill>
                  <a:srgbClr val="000000"/>
                </a:solidFill>
                <a:ea typeface="굴림"/>
                <a:cs typeface="굴림"/>
              </a:rPr>
              <a:t>Here we intend to examine the </a:t>
            </a:r>
            <a:r>
              <a:rPr lang="en-US" altLang="ko-KR" sz="3200" i="1" dirty="0" smtClean="0">
                <a:solidFill>
                  <a:srgbClr val="000000"/>
                </a:solidFill>
                <a:ea typeface="굴림"/>
                <a:cs typeface="굴림"/>
              </a:rPr>
              <a:t>operating</a:t>
            </a:r>
            <a:r>
              <a:rPr lang="en-US" altLang="ko-KR" sz="3200" dirty="0" smtClean="0">
                <a:solidFill>
                  <a:srgbClr val="000000"/>
                </a:solidFill>
                <a:ea typeface="굴림"/>
                <a:cs typeface="굴림"/>
              </a:rPr>
              <a:t> aspect</a:t>
            </a:r>
            <a:endParaRPr lang="en-GB" sz="3200" dirty="0" smtClean="0">
              <a:solidFill>
                <a:srgbClr val="000000"/>
              </a:solidFill>
            </a:endParaRPr>
          </a:p>
        </p:txBody>
      </p:sp>
      <p:sp>
        <p:nvSpPr>
          <p:cNvPr id="25604" name="Rectangle 3"/>
          <p:cNvSpPr>
            <a:spLocks noGrp="1" noChangeArrowheads="1"/>
          </p:cNvSpPr>
          <p:nvPr>
            <p:ph type="body" idx="1"/>
          </p:nvPr>
        </p:nvSpPr>
        <p:spPr>
          <a:xfrm>
            <a:off x="533400" y="2325800"/>
            <a:ext cx="8610600" cy="3581400"/>
          </a:xfrm>
        </p:spPr>
        <p:txBody>
          <a:bodyPr lIns="18000" tIns="10800" rIns="18000" bIns="10800"/>
          <a:lstStyle/>
          <a:p>
            <a:r>
              <a:rPr lang="en-US" altLang="ko-KR" sz="2400" dirty="0" smtClean="0">
                <a:ea typeface="굴림"/>
                <a:cs typeface="굴림"/>
              </a:rPr>
              <a:t>solution </a:t>
            </a:r>
            <a:r>
              <a:rPr lang="en-US" altLang="ko-KR" sz="2400" i="1" dirty="0" smtClean="0">
                <a:ea typeface="굴림"/>
                <a:cs typeface="굴림"/>
                <a:hlinkClick r:id="" action="ppaction://noaction"/>
              </a:rPr>
              <a:t>hypotheses</a:t>
            </a:r>
            <a:r>
              <a:rPr lang="en-US" altLang="ko-KR" sz="2400" dirty="0" smtClean="0">
                <a:ea typeface="굴림"/>
                <a:cs typeface="굴림"/>
              </a:rPr>
              <a:t>, i.e. physical and </a:t>
            </a:r>
            <a:r>
              <a:rPr lang="en-GB" altLang="ko-KR" sz="2400" dirty="0" smtClean="0">
                <a:ea typeface="굴림"/>
                <a:cs typeface="굴림"/>
              </a:rPr>
              <a:t>behavioural</a:t>
            </a:r>
            <a:r>
              <a:rPr lang="en-US" altLang="ko-KR" sz="2400" dirty="0" smtClean="0">
                <a:ea typeface="굴림"/>
                <a:cs typeface="굴림"/>
              </a:rPr>
              <a:t> </a:t>
            </a:r>
            <a:r>
              <a:rPr lang="en-US" altLang="ko-KR" sz="2400" dirty="0" err="1" smtClean="0">
                <a:ea typeface="굴림"/>
                <a:cs typeface="굴림"/>
              </a:rPr>
              <a:t>prefiguration</a:t>
            </a:r>
            <a:r>
              <a:rPr lang="en-US" altLang="ko-KR" sz="2400" dirty="0" smtClean="0">
                <a:ea typeface="굴림"/>
                <a:cs typeface="굴림"/>
              </a:rPr>
              <a:t> of the building by means of models of reality;</a:t>
            </a:r>
          </a:p>
          <a:p>
            <a:r>
              <a:rPr lang="en-US" altLang="ko-KR" sz="2400" dirty="0" smtClean="0">
                <a:ea typeface="굴림"/>
                <a:cs typeface="굴림"/>
              </a:rPr>
              <a:t>the possibility of </a:t>
            </a:r>
            <a:r>
              <a:rPr lang="en-US" altLang="ko-KR" sz="2400" i="1" dirty="0" smtClean="0">
                <a:ea typeface="굴림"/>
                <a:cs typeface="굴림"/>
              </a:rPr>
              <a:t>selectively </a:t>
            </a:r>
            <a:r>
              <a:rPr lang="en-US" altLang="ko-KR" sz="2400" dirty="0" smtClean="0">
                <a:ea typeface="굴림"/>
                <a:cs typeface="굴림"/>
              </a:rPr>
              <a:t>choosing (i.e. choosing from a narrow group) various solutions that belong to an equivalence class;</a:t>
            </a:r>
            <a:endParaRPr lang="en-US" altLang="ko-KR" sz="2400" i="1" dirty="0" smtClean="0">
              <a:ea typeface="굴림"/>
              <a:cs typeface="굴림"/>
            </a:endParaRPr>
          </a:p>
          <a:p>
            <a:r>
              <a:rPr lang="en-US" altLang="ko-KR" sz="2400" i="1" dirty="0" smtClean="0">
                <a:ea typeface="굴림"/>
                <a:cs typeface="굴림"/>
                <a:hlinkClick r:id="" action="ppaction://noaction"/>
              </a:rPr>
              <a:t>comparison</a:t>
            </a:r>
            <a:r>
              <a:rPr lang="en-US" altLang="ko-KR" sz="2400" dirty="0" smtClean="0">
                <a:ea typeface="굴림"/>
                <a:cs typeface="굴림"/>
              </a:rPr>
              <a:t> versus the aims pursued, so that hypotheses are rendered comparable whenever they are not already;</a:t>
            </a:r>
          </a:p>
          <a:p>
            <a:r>
              <a:rPr lang="en-US" altLang="ko-KR" sz="2400" dirty="0" smtClean="0">
                <a:ea typeface="굴림"/>
                <a:cs typeface="굴림"/>
              </a:rPr>
              <a:t> the </a:t>
            </a:r>
            <a:r>
              <a:rPr lang="en-US" altLang="ko-KR" sz="2400" i="1" dirty="0" smtClean="0">
                <a:ea typeface="굴림"/>
                <a:cs typeface="굴림"/>
              </a:rPr>
              <a:t>ability</a:t>
            </a:r>
            <a:r>
              <a:rPr lang="en-US" altLang="ko-KR" sz="2400" dirty="0" smtClean="0">
                <a:ea typeface="굴림"/>
                <a:cs typeface="굴림"/>
              </a:rPr>
              <a:t> to speed up the process through the conscious choice of solutions, corresponding more closely to the aims.</a:t>
            </a:r>
            <a:endParaRPr lang="en-GB" sz="2400" dirty="0" smtClean="0"/>
          </a:p>
        </p:txBody>
      </p:sp>
      <p:sp>
        <p:nvSpPr>
          <p:cNvPr id="25605" name="Text Box 6"/>
          <p:cNvSpPr txBox="1">
            <a:spLocks noChangeArrowheads="1"/>
          </p:cNvSpPr>
          <p:nvPr/>
        </p:nvSpPr>
        <p:spPr bwMode="auto">
          <a:xfrm>
            <a:off x="762000" y="1235120"/>
            <a:ext cx="7772400" cy="830263"/>
          </a:xfrm>
          <a:prstGeom prst="rect">
            <a:avLst/>
          </a:prstGeom>
          <a:noFill/>
          <a:ln w="9525">
            <a:noFill/>
            <a:miter lim="800000"/>
            <a:headEnd/>
            <a:tailEnd/>
          </a:ln>
        </p:spPr>
        <p:txBody>
          <a:bodyPr>
            <a:spAutoFit/>
          </a:bodyPr>
          <a:lstStyle/>
          <a:p>
            <a:pPr>
              <a:spcBef>
                <a:spcPct val="50000"/>
              </a:spcBef>
            </a:pPr>
            <a:r>
              <a:rPr lang="en-US" altLang="ko-KR" sz="2400" dirty="0">
                <a:solidFill>
                  <a:srgbClr val="000000"/>
                </a:solidFill>
                <a:latin typeface="Times New Roman" pitchFamily="18" charset="0"/>
                <a:ea typeface="굴림"/>
                <a:cs typeface="굴림"/>
              </a:rPr>
              <a:t>As a matter of fact we note that </a:t>
            </a:r>
            <a:r>
              <a:rPr lang="en-US" altLang="ko-KR" sz="2400" i="1" dirty="0">
                <a:solidFill>
                  <a:srgbClr val="000000"/>
                </a:solidFill>
                <a:latin typeface="Times New Roman" pitchFamily="18" charset="0"/>
                <a:ea typeface="굴림"/>
                <a:cs typeface="굴림"/>
              </a:rPr>
              <a:t>design </a:t>
            </a:r>
            <a:r>
              <a:rPr lang="en-US" altLang="ko-KR" sz="2400" dirty="0">
                <a:solidFill>
                  <a:srgbClr val="000000"/>
                </a:solidFill>
                <a:latin typeface="Times New Roman" pitchFamily="18" charset="0"/>
                <a:ea typeface="굴림"/>
                <a:cs typeface="굴림"/>
              </a:rPr>
              <a:t>is the </a:t>
            </a:r>
            <a:r>
              <a:rPr lang="en-US" altLang="ko-KR" sz="2400" i="1" dirty="0">
                <a:solidFill>
                  <a:srgbClr val="000000"/>
                </a:solidFill>
                <a:latin typeface="Times New Roman" pitchFamily="18" charset="0"/>
                <a:ea typeface="굴림"/>
                <a:cs typeface="굴림"/>
              </a:rPr>
              <a:t>capacity to choose from among various hypotheses</a:t>
            </a:r>
            <a:r>
              <a:rPr lang="en-US" altLang="ko-KR" sz="2400" dirty="0">
                <a:solidFill>
                  <a:srgbClr val="000000"/>
                </a:solidFill>
                <a:latin typeface="Times New Roman" pitchFamily="18" charset="0"/>
                <a:ea typeface="굴림"/>
                <a:cs typeface="굴림"/>
              </a:rPr>
              <a:t>. What are needed are:</a:t>
            </a:r>
            <a:endParaRPr lang="en-GB" sz="2400" dirty="0">
              <a:solidFill>
                <a:srgbClr val="000000"/>
              </a:solidFill>
              <a:latin typeface="Times New Roman" pitchFamily="18" charset="0"/>
            </a:endParaRPr>
          </a:p>
        </p:txBody>
      </p:sp>
      <p:sp>
        <p:nvSpPr>
          <p:cNvPr id="7" name="Segnaposto piè di pagina 6"/>
          <p:cNvSpPr>
            <a:spLocks noGrp="1"/>
          </p:cNvSpPr>
          <p:nvPr>
            <p:ph type="ftr" sz="quarter" idx="11"/>
          </p:nvPr>
        </p:nvSpPr>
        <p:spPr/>
        <p:txBody>
          <a:bodyPr/>
          <a:lstStyle/>
          <a:p>
            <a:pPr>
              <a:defRPr/>
            </a:pPr>
            <a:r>
              <a:rPr lang="en-GB" smtClean="0"/>
              <a:t>Translate - Sapienza University of Rome 14 May 2014</a:t>
            </a:r>
            <a:endParaRPr lang="it-IT"/>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5"/>
          <p:cNvSpPr>
            <a:spLocks noGrp="1"/>
          </p:cNvSpPr>
          <p:nvPr>
            <p:ph type="sldNum" sz="quarter" idx="12"/>
          </p:nvPr>
        </p:nvSpPr>
        <p:spPr/>
        <p:txBody>
          <a:bodyPr/>
          <a:lstStyle/>
          <a:p>
            <a:pPr>
              <a:defRPr/>
            </a:pPr>
            <a:fld id="{90963E25-CAFF-436C-BB26-EBCC8E3A8BBA}" type="slidenum">
              <a:rPr lang="it-IT"/>
              <a:pPr>
                <a:defRPr/>
              </a:pPr>
              <a:t>7</a:t>
            </a:fld>
            <a:endParaRPr lang="it-IT"/>
          </a:p>
        </p:txBody>
      </p:sp>
      <p:sp>
        <p:nvSpPr>
          <p:cNvPr id="27651" name="Rectangle 2"/>
          <p:cNvSpPr>
            <a:spLocks noGrp="1" noChangeArrowheads="1"/>
          </p:cNvSpPr>
          <p:nvPr>
            <p:ph type="title"/>
          </p:nvPr>
        </p:nvSpPr>
        <p:spPr/>
        <p:txBody>
          <a:bodyPr/>
          <a:lstStyle/>
          <a:p>
            <a:endParaRPr lang="en-GB" smtClean="0"/>
          </a:p>
        </p:txBody>
      </p:sp>
      <p:sp>
        <p:nvSpPr>
          <p:cNvPr id="27652" name="Rectangle 3"/>
          <p:cNvSpPr>
            <a:spLocks noGrp="1" noChangeArrowheads="1"/>
          </p:cNvSpPr>
          <p:nvPr>
            <p:ph type="body" idx="1"/>
          </p:nvPr>
        </p:nvSpPr>
        <p:spPr>
          <a:xfrm>
            <a:off x="1116013" y="1247623"/>
            <a:ext cx="7795975" cy="4730095"/>
          </a:xfrm>
        </p:spPr>
        <p:txBody>
          <a:bodyPr/>
          <a:lstStyle/>
          <a:p>
            <a:r>
              <a:rPr lang="en-US" altLang="ko-KR" sz="2400" dirty="0" smtClean="0">
                <a:ea typeface="굴림"/>
                <a:cs typeface="굴림"/>
              </a:rPr>
              <a:t>It is not enough to produce a myriad of hypothetical undifferentiated solutions provided by the actors involved or by programs (“</a:t>
            </a:r>
            <a:r>
              <a:rPr lang="en-US" altLang="ko-KR" sz="2400" dirty="0" smtClean="0">
                <a:solidFill>
                  <a:srgbClr val="FF0000"/>
                </a:solidFill>
                <a:ea typeface="굴림"/>
                <a:cs typeface="굴림"/>
              </a:rPr>
              <a:t>Automatic Design</a:t>
            </a:r>
            <a:r>
              <a:rPr lang="en-US" altLang="ko-KR" sz="2400" dirty="0" smtClean="0">
                <a:ea typeface="굴림"/>
                <a:cs typeface="굴림"/>
              </a:rPr>
              <a:t>” programs developed in the 1970s and the early 1980s)</a:t>
            </a:r>
          </a:p>
          <a:p>
            <a:endParaRPr lang="en-US" altLang="ko-KR" sz="2400" dirty="0" smtClean="0">
              <a:ea typeface="굴림"/>
              <a:cs typeface="굴림"/>
            </a:endParaRPr>
          </a:p>
          <a:p>
            <a:r>
              <a:rPr lang="en-US" altLang="ko-KR" sz="2400" dirty="0" smtClean="0">
                <a:ea typeface="굴림"/>
                <a:cs typeface="굴림"/>
              </a:rPr>
              <a:t>but it is necessary to ‘</a:t>
            </a:r>
            <a:r>
              <a:rPr lang="en-US" altLang="ko-KR" sz="2400" i="1" dirty="0" smtClean="0">
                <a:ea typeface="굴림"/>
                <a:cs typeface="굴림"/>
              </a:rPr>
              <a:t>skim off’ the more promising ones</a:t>
            </a:r>
            <a:r>
              <a:rPr lang="en-US" altLang="ko-KR" sz="2400" dirty="0" smtClean="0">
                <a:ea typeface="굴림"/>
                <a:cs typeface="굴림"/>
              </a:rPr>
              <a:t>. To do this it is necessary to have criteria and methods of assessment and therefore, even earlier, to make them homogeneous (or at least quasi- homogeneous) in a ‘space of comparison’. This is the heart of Design</a:t>
            </a:r>
            <a:r>
              <a:rPr lang="it-IT" altLang="ko-KR" sz="2400" dirty="0" smtClean="0">
                <a:ea typeface="굴림"/>
                <a:cs typeface="굴림"/>
              </a:rPr>
              <a:t> </a:t>
            </a:r>
            <a:endParaRPr lang="en-GB" sz="2400" dirty="0" smtClean="0"/>
          </a:p>
        </p:txBody>
      </p:sp>
      <p:sp>
        <p:nvSpPr>
          <p:cNvPr id="6" name="Segnaposto piè di pagina 5"/>
          <p:cNvSpPr>
            <a:spLocks noGrp="1"/>
          </p:cNvSpPr>
          <p:nvPr>
            <p:ph type="ftr" sz="quarter" idx="11"/>
          </p:nvPr>
        </p:nvSpPr>
        <p:spPr/>
        <p:txBody>
          <a:bodyPr/>
          <a:lstStyle/>
          <a:p>
            <a:pPr>
              <a:defRPr/>
            </a:pPr>
            <a:r>
              <a:rPr lang="en-GB" smtClean="0"/>
              <a:t>Translate - Sapienza University of Rome 14 May 2014</a:t>
            </a:r>
            <a:endParaRPr lang="it-IT"/>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Titolo 1"/>
          <p:cNvSpPr>
            <a:spLocks noGrp="1"/>
          </p:cNvSpPr>
          <p:nvPr>
            <p:ph type="title"/>
          </p:nvPr>
        </p:nvSpPr>
        <p:spPr>
          <a:xfrm>
            <a:off x="1116013" y="409575"/>
            <a:ext cx="7559675" cy="3766640"/>
          </a:xfrm>
        </p:spPr>
        <p:txBody>
          <a:bodyPr/>
          <a:lstStyle/>
          <a:p>
            <a:pPr eaLnBrk="1" hangingPunct="1"/>
            <a:r>
              <a:rPr lang="en-US" sz="3200" b="1" dirty="0" smtClean="0">
                <a:solidFill>
                  <a:srgbClr val="00B0F0"/>
                </a:solidFill>
                <a:latin typeface="Palatino Linotype" pitchFamily="18" charset="0"/>
              </a:rPr>
              <a:t>Architectural design seen through a viewfinder: </a:t>
            </a:r>
            <a:r>
              <a:rPr lang="en-US" sz="3200" b="1" dirty="0" smtClean="0">
                <a:latin typeface="Palatino Linotype" pitchFamily="18" charset="0"/>
              </a:rPr>
              <a:t>computer</a:t>
            </a:r>
            <a:br>
              <a:rPr lang="en-US" sz="3200" b="1" dirty="0" smtClean="0">
                <a:latin typeface="Palatino Linotype" pitchFamily="18" charset="0"/>
              </a:rPr>
            </a:br>
            <a:r>
              <a:rPr lang="en-US" sz="3200" b="1" dirty="0" smtClean="0">
                <a:latin typeface="Palatino Linotype" pitchFamily="18" charset="0"/>
              </a:rPr>
              <a:t/>
            </a:r>
            <a:br>
              <a:rPr lang="en-US" sz="3200" b="1" dirty="0" smtClean="0">
                <a:latin typeface="Palatino Linotype" pitchFamily="18" charset="0"/>
              </a:rPr>
            </a:br>
            <a:r>
              <a:rPr lang="en-US" sz="3200" b="1" i="1" dirty="0" err="1" smtClean="0">
                <a:latin typeface="Palatino Linotype" pitchFamily="18" charset="0"/>
              </a:rPr>
              <a:t>Sapienza’s</a:t>
            </a:r>
            <a:r>
              <a:rPr lang="en-US" sz="3200" b="1" i="1" dirty="0" smtClean="0">
                <a:latin typeface="Palatino Linotype" pitchFamily="18" charset="0"/>
              </a:rPr>
              <a:t> experiences</a:t>
            </a:r>
            <a:br>
              <a:rPr lang="en-US" sz="3200" b="1" i="1" dirty="0" smtClean="0">
                <a:latin typeface="Palatino Linotype" pitchFamily="18" charset="0"/>
              </a:rPr>
            </a:br>
            <a:r>
              <a:rPr lang="en-US" sz="3200" b="1" dirty="0" smtClean="0">
                <a:latin typeface="Palatino Linotype" pitchFamily="18" charset="0"/>
              </a:rPr>
              <a:t/>
            </a:r>
            <a:br>
              <a:rPr lang="en-US" sz="3200" b="1" dirty="0" smtClean="0">
                <a:latin typeface="Palatino Linotype" pitchFamily="18" charset="0"/>
              </a:rPr>
            </a:br>
            <a:r>
              <a:rPr lang="en-US" sz="3200" b="1" dirty="0" smtClean="0">
                <a:solidFill>
                  <a:srgbClr val="000000"/>
                </a:solidFill>
                <a:latin typeface="Palatino Linotype" pitchFamily="18" charset="0"/>
              </a:rPr>
              <a:t>a foreword, eight steps</a:t>
            </a:r>
          </a:p>
        </p:txBody>
      </p:sp>
      <p:sp>
        <p:nvSpPr>
          <p:cNvPr id="3" name="Segnaposto numero diapositiva 2"/>
          <p:cNvSpPr>
            <a:spLocks noGrp="1"/>
          </p:cNvSpPr>
          <p:nvPr>
            <p:ph type="sldNum" sz="quarter" idx="12"/>
          </p:nvPr>
        </p:nvSpPr>
        <p:spPr/>
        <p:txBody>
          <a:bodyPr/>
          <a:lstStyle/>
          <a:p>
            <a:pPr>
              <a:defRPr/>
            </a:pPr>
            <a:r>
              <a:rPr lang="it-IT" smtClean="0"/>
              <a:t> </a:t>
            </a:r>
            <a:fld id="{6822A574-ABF2-49A9-89AB-D7E1C0C2ED5A}" type="slidenum">
              <a:rPr lang="it-IT" smtClean="0"/>
              <a:pPr>
                <a:defRPr/>
              </a:pPr>
              <a:t>8</a:t>
            </a:fld>
            <a:endParaRPr lang="it-IT"/>
          </a:p>
        </p:txBody>
      </p:sp>
      <p:sp>
        <p:nvSpPr>
          <p:cNvPr id="4" name="Segnaposto piè di pagina 3"/>
          <p:cNvSpPr>
            <a:spLocks noGrp="1"/>
          </p:cNvSpPr>
          <p:nvPr>
            <p:ph type="ftr" sz="quarter" idx="11"/>
          </p:nvPr>
        </p:nvSpPr>
        <p:spPr/>
        <p:txBody>
          <a:bodyPr/>
          <a:lstStyle/>
          <a:p>
            <a:pPr>
              <a:defRPr/>
            </a:pPr>
            <a:r>
              <a:rPr lang="en-GB" smtClean="0"/>
              <a:t>Translate - Sapienza University of Rome 14 May 2014</a:t>
            </a:r>
            <a:endParaRPr lang="it-IT"/>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title"/>
          </p:nvPr>
        </p:nvSpPr>
        <p:spPr>
          <a:xfrm>
            <a:off x="1116013" y="409575"/>
            <a:ext cx="7559675" cy="818724"/>
          </a:xfrm>
        </p:spPr>
        <p:txBody>
          <a:bodyPr/>
          <a:lstStyle/>
          <a:p>
            <a:r>
              <a:rPr lang="en-US" sz="3600" dirty="0" smtClean="0">
                <a:solidFill>
                  <a:srgbClr val="00B0F0"/>
                </a:solidFill>
                <a:latin typeface="Palatino Linotype" pitchFamily="18" charset="0"/>
              </a:rPr>
              <a:t>foreword</a:t>
            </a:r>
            <a:br>
              <a:rPr lang="en-US" sz="3600" dirty="0" smtClean="0">
                <a:solidFill>
                  <a:srgbClr val="00B0F0"/>
                </a:solidFill>
                <a:latin typeface="Palatino Linotype" pitchFamily="18" charset="0"/>
              </a:rPr>
            </a:br>
            <a:endParaRPr lang="en-US" sz="3600" dirty="0"/>
          </a:p>
        </p:txBody>
      </p:sp>
      <p:sp>
        <p:nvSpPr>
          <p:cNvPr id="4098" name="Segnaposto piè di pagina 4"/>
          <p:cNvSpPr>
            <a:spLocks noGrp="1"/>
          </p:cNvSpPr>
          <p:nvPr>
            <p:ph type="ftr" sz="quarter" idx="11"/>
          </p:nvPr>
        </p:nvSpPr>
        <p:spPr bwMode="auto">
          <a:xfrm>
            <a:off x="1219199" y="6146800"/>
            <a:ext cx="3666699" cy="457200"/>
          </a:xfrm>
          <a:noFill/>
          <a:ln>
            <a:miter lim="800000"/>
            <a:headEnd/>
            <a:tailEnd/>
          </a:ln>
        </p:spPr>
        <p:txBody>
          <a:bodyPr/>
          <a:lstStyle/>
          <a:p>
            <a:r>
              <a:rPr lang="en-GB" dirty="0" smtClean="0"/>
              <a:t>Translate - Sapienza University of Rome 14 May 2014</a:t>
            </a:r>
            <a:endParaRPr lang="it-IT" dirty="0" smtClean="0"/>
          </a:p>
        </p:txBody>
      </p:sp>
      <p:sp>
        <p:nvSpPr>
          <p:cNvPr id="7" name="Segnaposto numero diapositiva 5"/>
          <p:cNvSpPr>
            <a:spLocks noGrp="1"/>
          </p:cNvSpPr>
          <p:nvPr>
            <p:ph type="sldNum" sz="quarter" idx="12"/>
          </p:nvPr>
        </p:nvSpPr>
        <p:spPr/>
        <p:txBody>
          <a:bodyPr/>
          <a:lstStyle/>
          <a:p>
            <a:pPr>
              <a:defRPr/>
            </a:pPr>
            <a:fld id="{EF41C96D-A839-4165-90F1-432C17175B04}" type="slidenum">
              <a:rPr lang="it-IT"/>
              <a:pPr>
                <a:defRPr/>
              </a:pPr>
              <a:t>9</a:t>
            </a:fld>
            <a:endParaRPr lang="it-IT"/>
          </a:p>
        </p:txBody>
      </p:sp>
      <p:sp>
        <p:nvSpPr>
          <p:cNvPr id="4100" name="Segnaposto contenuto 2"/>
          <p:cNvSpPr>
            <a:spLocks noGrp="1"/>
          </p:cNvSpPr>
          <p:nvPr>
            <p:ph idx="4294967295"/>
          </p:nvPr>
        </p:nvSpPr>
        <p:spPr>
          <a:xfrm>
            <a:off x="1671638" y="1473958"/>
            <a:ext cx="6503371" cy="3903260"/>
          </a:xfrm>
        </p:spPr>
        <p:txBody>
          <a:bodyPr/>
          <a:lstStyle/>
          <a:p>
            <a:pPr eaLnBrk="1" hangingPunct="1">
              <a:buFont typeface="Arial" charset="0"/>
              <a:buNone/>
            </a:pPr>
            <a:r>
              <a:rPr lang="en-US" dirty="0" smtClean="0">
                <a:latin typeface="Palatino Linotype" pitchFamily="18" charset="0"/>
              </a:rPr>
              <a:t>1960 – 75 building industrialization:</a:t>
            </a:r>
            <a:br>
              <a:rPr lang="en-US" dirty="0" smtClean="0">
                <a:latin typeface="Palatino Linotype" pitchFamily="18" charset="0"/>
              </a:rPr>
            </a:br>
            <a:r>
              <a:rPr lang="en-US" dirty="0" smtClean="0">
                <a:latin typeface="Palatino Linotype" pitchFamily="18" charset="0"/>
              </a:rPr>
              <a:t>               - industrialization by components</a:t>
            </a:r>
            <a:br>
              <a:rPr lang="en-US" dirty="0" smtClean="0">
                <a:latin typeface="Palatino Linotype" pitchFamily="18" charset="0"/>
              </a:rPr>
            </a:br>
            <a:r>
              <a:rPr lang="en-US" dirty="0" smtClean="0">
                <a:latin typeface="Palatino Linotype" pitchFamily="18" charset="0"/>
              </a:rPr>
              <a:t>               - modular coordination</a:t>
            </a:r>
            <a:br>
              <a:rPr lang="en-US" dirty="0" smtClean="0">
                <a:latin typeface="Palatino Linotype" pitchFamily="18" charset="0"/>
              </a:rPr>
            </a:br>
            <a:r>
              <a:rPr lang="en-US" dirty="0" smtClean="0">
                <a:latin typeface="Palatino Linotype" pitchFamily="18" charset="0"/>
              </a:rPr>
              <a:t>               - series production</a:t>
            </a:r>
          </a:p>
          <a:p>
            <a:pPr eaLnBrk="1" hangingPunct="1">
              <a:buFont typeface="Arial" charset="0"/>
              <a:buNone/>
            </a:pPr>
            <a:r>
              <a:rPr lang="en-US" dirty="0" smtClean="0">
                <a:latin typeface="Palatino Linotype" pitchFamily="18" charset="0"/>
              </a:rPr>
              <a:t>IT industry : IBM 350</a:t>
            </a:r>
          </a:p>
          <a:p>
            <a:pPr eaLnBrk="1" hangingPunct="1">
              <a:buFont typeface="Arial" charset="0"/>
              <a:buNone/>
            </a:pPr>
            <a:r>
              <a:rPr lang="en-US" dirty="0" smtClean="0">
                <a:latin typeface="Palatino Linotype" pitchFamily="18" charset="0"/>
              </a:rPr>
              <a:t>academia : Negroponte,  Alexander</a:t>
            </a:r>
          </a:p>
          <a:p>
            <a:pPr eaLnBrk="1" hangingPunct="1">
              <a:buFont typeface="Arial" charset="0"/>
              <a:buNone/>
            </a:pPr>
            <a:endParaRPr lang="en-US" dirty="0" smtClean="0">
              <a:latin typeface="Palatino Linotype" pitchFamily="18" charset="0"/>
            </a:endParaRPr>
          </a:p>
          <a:p>
            <a:pPr eaLnBrk="1" hangingPunct="1">
              <a:buFont typeface="Arial" charset="0"/>
              <a:buNone/>
            </a:pPr>
            <a:r>
              <a:rPr lang="en-US" dirty="0" smtClean="0">
                <a:latin typeface="Palatino Linotype" pitchFamily="18" charset="0"/>
              </a:rPr>
              <a:t>Too many design problems?</a:t>
            </a:r>
          </a:p>
          <a:p>
            <a:pPr eaLnBrk="1" hangingPunct="1">
              <a:buFont typeface="Arial" charset="0"/>
              <a:buNone/>
            </a:pPr>
            <a:r>
              <a:rPr lang="en-US" dirty="0" smtClean="0">
                <a:latin typeface="Palatino Linotype" pitchFamily="18" charset="0"/>
              </a:rPr>
              <a:t>…Computer resolves!</a:t>
            </a:r>
          </a:p>
        </p:txBody>
      </p:sp>
    </p:spTree>
  </p:cSld>
  <p:clrMapOvr>
    <a:masterClrMapping/>
  </p:clrMapOvr>
</p:sld>
</file>

<file path=ppt/theme/theme1.xml><?xml version="1.0" encoding="utf-8"?>
<a:theme xmlns:a="http://schemas.openxmlformats.org/drawingml/2006/main" name="la sapienza Tesi_armando">
  <a:themeElements>
    <a:clrScheme name="">
      <a:dk1>
        <a:srgbClr val="822433"/>
      </a:dk1>
      <a:lt1>
        <a:srgbClr val="FFFFFF"/>
      </a:lt1>
      <a:dk2>
        <a:srgbClr val="822433"/>
      </a:dk2>
      <a:lt2>
        <a:srgbClr val="808080"/>
      </a:lt2>
      <a:accent1>
        <a:srgbClr val="BBE0E3"/>
      </a:accent1>
      <a:accent2>
        <a:srgbClr val="FFFF00"/>
      </a:accent2>
      <a:accent3>
        <a:srgbClr val="FFFFFF"/>
      </a:accent3>
      <a:accent4>
        <a:srgbClr val="6E1D2A"/>
      </a:accent4>
      <a:accent5>
        <a:srgbClr val="DAEDEF"/>
      </a:accent5>
      <a:accent6>
        <a:srgbClr val="E7E700"/>
      </a:accent6>
      <a:hlink>
        <a:srgbClr val="0000FF"/>
      </a:hlink>
      <a:folHlink>
        <a:srgbClr val="FF0000"/>
      </a:folHlink>
    </a:clrScheme>
    <a:fontScheme name="la sapienza Tesi_armando">
      <a:majorFont>
        <a:latin typeface="Palatino Linotype"/>
        <a:ea typeface="MS PGothic"/>
        <a:cs typeface="Arial"/>
      </a:majorFont>
      <a:minorFont>
        <a:latin typeface="Palatino Linotype"/>
        <a:ea typeface="MS PGothic"/>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a sapienza Tesi_armando 1">
        <a:dk1>
          <a:srgbClr val="000000"/>
        </a:dk1>
        <a:lt1>
          <a:srgbClr val="FFFFFF"/>
        </a:lt1>
        <a:dk2>
          <a:srgbClr val="FFFFFF"/>
        </a:dk2>
        <a:lt2>
          <a:srgbClr val="2D2015"/>
        </a:lt2>
        <a:accent1>
          <a:srgbClr val="7C7C7C"/>
        </a:accent1>
        <a:accent2>
          <a:srgbClr val="FFFF7E"/>
        </a:accent2>
        <a:accent3>
          <a:srgbClr val="FFFFFF"/>
        </a:accent3>
        <a:accent4>
          <a:srgbClr val="000000"/>
        </a:accent4>
        <a:accent5>
          <a:srgbClr val="BFBFBF"/>
        </a:accent5>
        <a:accent6>
          <a:srgbClr val="E7E772"/>
        </a:accent6>
        <a:hlink>
          <a:srgbClr val="066778"/>
        </a:hlink>
        <a:folHlink>
          <a:srgbClr val="83002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1661</TotalTime>
  <Words>2382</Words>
  <Application>Microsoft Office PowerPoint</Application>
  <PresentationFormat>Presentazione su schermo (4:3)</PresentationFormat>
  <Paragraphs>383</Paragraphs>
  <Slides>51</Slides>
  <Notes>14</Notes>
  <HiddenSlides>0</HiddenSlides>
  <MMClips>0</MMClips>
  <ScaleCrop>false</ScaleCrop>
  <HeadingPairs>
    <vt:vector size="8" baseType="variant">
      <vt:variant>
        <vt:lpstr>Caratteri utilizzati</vt:lpstr>
      </vt:variant>
      <vt:variant>
        <vt:i4>8</vt:i4>
      </vt:variant>
      <vt:variant>
        <vt:lpstr>Tema</vt:lpstr>
      </vt:variant>
      <vt:variant>
        <vt:i4>1</vt:i4>
      </vt:variant>
      <vt:variant>
        <vt:lpstr>Server OLE incorporati</vt:lpstr>
      </vt:variant>
      <vt:variant>
        <vt:i4>1</vt:i4>
      </vt:variant>
      <vt:variant>
        <vt:lpstr>Titoli diapositive</vt:lpstr>
      </vt:variant>
      <vt:variant>
        <vt:i4>51</vt:i4>
      </vt:variant>
    </vt:vector>
  </HeadingPairs>
  <TitlesOfParts>
    <vt:vector size="61" baseType="lpstr">
      <vt:lpstr>Arial</vt:lpstr>
      <vt:lpstr>Calibri</vt:lpstr>
      <vt:lpstr>굴림</vt:lpstr>
      <vt:lpstr>ＭＳ Ｐゴシック</vt:lpstr>
      <vt:lpstr>ＭＳ Ｐゴシック</vt:lpstr>
      <vt:lpstr>Palatino Linotype</vt:lpstr>
      <vt:lpstr>Symbol</vt:lpstr>
      <vt:lpstr>Times New Roman</vt:lpstr>
      <vt:lpstr>la sapienza Tesi_armando</vt:lpstr>
      <vt:lpstr>Documento</vt:lpstr>
      <vt:lpstr>Architectural Design, AI and Design process      - Sapienza’s way</vt:lpstr>
      <vt:lpstr>Interface among ‘actors’, soils, things,...</vt:lpstr>
      <vt:lpstr>L’informatica  o  ICT</vt:lpstr>
      <vt:lpstr>Design – design activity</vt:lpstr>
      <vt:lpstr>Presentazione standard di PowerPoint</vt:lpstr>
      <vt:lpstr>Here we intend to examine the operating aspect</vt:lpstr>
      <vt:lpstr>Presentazione standard di PowerPoint</vt:lpstr>
      <vt:lpstr>Architectural design seen through a viewfinder: computer  Sapienza’s experiences  a foreword, eight steps</vt:lpstr>
      <vt:lpstr>foreword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BKM  Building Knowledge Modeling </vt:lpstr>
      <vt:lpstr>Design  Model</vt:lpstr>
      <vt:lpstr>Presentazione standard di PowerPoint</vt:lpstr>
      <vt:lpstr>Presentazione standard di PowerPoint</vt:lpstr>
      <vt:lpstr>Presentazione standard di PowerPoint</vt:lpstr>
      <vt:lpstr>Presentazione standard di PowerPoint</vt:lpstr>
      <vt:lpstr>Presentazione standard di PowerPoint</vt:lpstr>
      <vt:lpstr>Computational design</vt:lpstr>
      <vt:lpstr>Computing 1° step calculation</vt:lpstr>
      <vt:lpstr>exponential power</vt:lpstr>
      <vt:lpstr>our hardware (our senses and our mind, at least in the basic sense, the capacity to interpret sensory data) can help filters out ambiguities</vt:lpstr>
      <vt:lpstr>A new building model and a better entity formalization</vt:lpstr>
      <vt:lpstr>Presentazione standard di PowerPoint</vt:lpstr>
      <vt:lpstr>Just for instance, a window assumes different meanings and representations when related to different specialist domains as the former ones are close linked to underlain</vt:lpstr>
      <vt:lpstr>… Also the building is not a tree!</vt:lpstr>
      <vt:lpstr>Perugini’s Villa – Fregene 1968-75</vt:lpstr>
      <vt:lpstr>Perugini’s Villa – Fregene 1968-75</vt:lpstr>
      <vt:lpstr>2. Using ontologies to formalize knowledge</vt:lpstr>
      <vt:lpstr>3. Using Filters to deal with the actor’s perspective</vt:lpstr>
      <vt:lpstr>4. Optimize thinking by means of a Swap between the  two Domains </vt:lpstr>
      <vt:lpstr>Conclusions and future developments</vt:lpstr>
      <vt:lpstr>Conclusions and future developments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Ontologies for Cities of the Future The quest of formalizing interaction rules of Urban phenomena</dc:title>
  <dc:creator>Fioravanti</dc:creator>
  <cp:lastModifiedBy>Antonio Fioravanti</cp:lastModifiedBy>
  <cp:revision>169</cp:revision>
  <dcterms:created xsi:type="dcterms:W3CDTF">2010-07-19T21:54:29Z</dcterms:created>
  <dcterms:modified xsi:type="dcterms:W3CDTF">2016-01-17T02:29:29Z</dcterms:modified>
</cp:coreProperties>
</file>